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8D46F-6ADA-4FDE-A9F4-8FE30BE05D1F}" v="21" dt="2024-02-08T14:53:05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CDB1EE8E-EF2D-4AE3-B5CB-065ED5E9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0170" y="-2673830"/>
            <a:ext cx="687166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C1DB5B8E-AC9B-8514-19DC-B66F5EB4E8C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09" y="133862"/>
            <a:ext cx="1019513" cy="1019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5C5D4E-3F7E-8B2D-14D5-56B003E1D354}"/>
              </a:ext>
            </a:extLst>
          </p:cNvPr>
          <p:cNvSpPr txBox="1"/>
          <p:nvPr/>
        </p:nvSpPr>
        <p:spPr>
          <a:xfrm>
            <a:off x="3442996" y="458953"/>
            <a:ext cx="4944084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Knowledge organiser: A new start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4D7F8-DF1C-9C1C-9153-80BC5915CEE1}"/>
              </a:ext>
            </a:extLst>
          </p:cNvPr>
          <p:cNvSpPr txBox="1"/>
          <p:nvPr/>
        </p:nvSpPr>
        <p:spPr>
          <a:xfrm>
            <a:off x="276548" y="1168309"/>
            <a:ext cx="3552499" cy="181588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Greetings  Bank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Salut</a:t>
            </a:r>
            <a:r>
              <a:rPr lang="en-GB" sz="1400" dirty="0">
                <a:latin typeface="Century Gothic" panose="020B0502020202020204" pitchFamily="34" charset="0"/>
              </a:rPr>
              <a:t> - Hi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Bonjour</a:t>
            </a:r>
            <a:r>
              <a:rPr lang="en-GB" sz="1400" dirty="0">
                <a:latin typeface="Century Gothic" panose="020B0502020202020204" pitchFamily="34" charset="0"/>
              </a:rPr>
              <a:t> – good morning/hello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Bonne après-midi </a:t>
            </a:r>
            <a:r>
              <a:rPr lang="en-GB" sz="1400" dirty="0">
                <a:latin typeface="Century Gothic" panose="020B0502020202020204" pitchFamily="34" charset="0"/>
              </a:rPr>
              <a:t>– good afternoon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À </a:t>
            </a:r>
            <a:r>
              <a:rPr lang="en-GB" sz="1400" b="1" dirty="0" err="1">
                <a:latin typeface="Century Gothic" panose="020B0502020202020204" pitchFamily="34" charset="0"/>
              </a:rPr>
              <a:t>bientôt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see you soon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Au revoir</a:t>
            </a:r>
            <a:r>
              <a:rPr lang="en-GB" sz="1400" dirty="0">
                <a:latin typeface="Century Gothic" panose="020B0502020202020204" pitchFamily="34" charset="0"/>
              </a:rPr>
              <a:t>- good bye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3EBBA-C61D-97FA-2CA4-059F5AC87F17}"/>
              </a:ext>
            </a:extLst>
          </p:cNvPr>
          <p:cNvSpPr txBox="1"/>
          <p:nvPr/>
        </p:nvSpPr>
        <p:spPr>
          <a:xfrm>
            <a:off x="4005737" y="1143018"/>
            <a:ext cx="3748651" cy="310854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Çomment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>
                <a:latin typeface="Century Gothic" panose="020B0502020202020204" pitchFamily="34" charset="0"/>
              </a:rPr>
              <a:t>?- </a:t>
            </a:r>
            <a:r>
              <a:rPr lang="en-GB" sz="1400" dirty="0">
                <a:latin typeface="Century Gothic" panose="020B0502020202020204" pitchFamily="34" charset="0"/>
              </a:rPr>
              <a:t>how are you?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>
                <a:latin typeface="Century Gothic" panose="020B0502020202020204" pitchFamily="34" charset="0"/>
              </a:rPr>
              <a:t> bien </a:t>
            </a:r>
            <a:r>
              <a:rPr lang="en-GB" sz="1400" dirty="0">
                <a:latin typeface="Century Gothic" panose="020B0502020202020204" pitchFamily="34" charset="0"/>
              </a:rPr>
              <a:t>– I am feeling good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>
                <a:latin typeface="Century Gothic" panose="020B0502020202020204" pitchFamily="34" charset="0"/>
              </a:rPr>
              <a:t> très bien </a:t>
            </a:r>
            <a:r>
              <a:rPr lang="en-GB" sz="1400" dirty="0">
                <a:latin typeface="Century Gothic" panose="020B0502020202020204" pitchFamily="34" charset="0"/>
              </a:rPr>
              <a:t>– I am feeling really good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comme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çi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comme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dirty="0">
                <a:latin typeface="Century Gothic" panose="020B0502020202020204" pitchFamily="34" charset="0"/>
              </a:rPr>
              <a:t>- I am feeling okay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>
                <a:latin typeface="Century Gothic" panose="020B0502020202020204" pitchFamily="34" charset="0"/>
              </a:rPr>
              <a:t> mal- </a:t>
            </a:r>
            <a:r>
              <a:rPr lang="en-GB" sz="1400" dirty="0">
                <a:latin typeface="Century Gothic" panose="020B0502020202020204" pitchFamily="34" charset="0"/>
              </a:rPr>
              <a:t>I am not feeling good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>
                <a:latin typeface="Century Gothic" panose="020B0502020202020204" pitchFamily="34" charset="0"/>
              </a:rPr>
              <a:t> très mal- </a:t>
            </a:r>
            <a:r>
              <a:rPr lang="en-GB" sz="1400" dirty="0">
                <a:latin typeface="Century Gothic" panose="020B0502020202020204" pitchFamily="34" charset="0"/>
              </a:rPr>
              <a:t>I am feeling really bad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Comment </a:t>
            </a:r>
            <a:r>
              <a:rPr lang="en-GB" sz="1400" b="1" dirty="0" err="1">
                <a:latin typeface="Century Gothic" panose="020B0502020202020204" pitchFamily="34" charset="0"/>
              </a:rPr>
              <a:t>t’appelles</a:t>
            </a:r>
            <a:r>
              <a:rPr lang="en-GB" sz="1400" b="1" dirty="0">
                <a:latin typeface="Century Gothic" panose="020B0502020202020204" pitchFamily="34" charset="0"/>
              </a:rPr>
              <a:t> –</a:t>
            </a:r>
            <a:r>
              <a:rPr lang="en-GB" sz="1400" b="1" dirty="0" err="1">
                <a:latin typeface="Century Gothic" panose="020B0502020202020204" pitchFamily="34" charset="0"/>
              </a:rPr>
              <a:t>tu</a:t>
            </a:r>
            <a:r>
              <a:rPr lang="en-GB" sz="1400" b="1" dirty="0">
                <a:latin typeface="Century Gothic" panose="020B0502020202020204" pitchFamily="34" charset="0"/>
              </a:rPr>
              <a:t>?- </a:t>
            </a:r>
            <a:r>
              <a:rPr lang="en-GB" sz="1400" dirty="0">
                <a:latin typeface="Century Gothic" panose="020B0502020202020204" pitchFamily="34" charset="0"/>
              </a:rPr>
              <a:t>What are you called?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Je </a:t>
            </a:r>
            <a:r>
              <a:rPr lang="en-GB" sz="1400" b="1" dirty="0" err="1">
                <a:latin typeface="Century Gothic" panose="020B0502020202020204" pitchFamily="34" charset="0"/>
              </a:rPr>
              <a:t>m’appelle</a:t>
            </a:r>
            <a:r>
              <a:rPr lang="en-GB" sz="1400" dirty="0">
                <a:latin typeface="Century Gothic" panose="020B0502020202020204" pitchFamily="34" charset="0"/>
              </a:rPr>
              <a:t>…. I am called…….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B85A6-95A5-4FEE-CDE1-4C1A28E70A8C}"/>
              </a:ext>
            </a:extLst>
          </p:cNvPr>
          <p:cNvSpPr txBox="1"/>
          <p:nvPr/>
        </p:nvSpPr>
        <p:spPr>
          <a:xfrm>
            <a:off x="7931075" y="3899975"/>
            <a:ext cx="3984374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32B92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Grammar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Colours are words that describe objects.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We call them “</a:t>
            </a:r>
            <a:r>
              <a:rPr lang="en-GB" sz="1400" b="1" dirty="0">
                <a:latin typeface="Century Gothic" panose="020B0502020202020204" pitchFamily="34" charset="0"/>
              </a:rPr>
              <a:t>adjectives</a:t>
            </a:r>
            <a:r>
              <a:rPr lang="en-GB" sz="1400" dirty="0">
                <a:latin typeface="Century Gothic" panose="020B0502020202020204" pitchFamily="34" charset="0"/>
              </a:rPr>
              <a:t>”. Watch out in French every time we meet the colours as the spelling might change to match the object the colour describes.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When you ask a question in French you can turn a sentence into a question </a:t>
            </a:r>
            <a:r>
              <a:rPr lang="en-GB" sz="1400" b="1" dirty="0">
                <a:latin typeface="Century Gothic" panose="020B0502020202020204" pitchFamily="34" charset="0"/>
              </a:rPr>
              <a:t>by raising the pitch of your voice at the end </a:t>
            </a:r>
            <a:r>
              <a:rPr lang="en-GB" sz="1400" dirty="0">
                <a:latin typeface="Century Gothic" panose="020B0502020202020204" pitchFamily="34" charset="0"/>
              </a:rPr>
              <a:t>of the question.  </a:t>
            </a:r>
            <a:r>
              <a:rPr lang="en-GB" sz="1400" b="1" dirty="0">
                <a:latin typeface="Century Gothic" panose="020B0502020202020204" pitchFamily="34" charset="0"/>
              </a:rPr>
              <a:t>e.g. </a:t>
            </a:r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b="1" dirty="0" err="1">
                <a:latin typeface="Century Gothic" panose="020B0502020202020204" pitchFamily="34" charset="0"/>
              </a:rPr>
              <a:t>Ça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va.</a:t>
            </a:r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A912A-63C2-61FE-EAE4-8D06AD549FFA}"/>
              </a:ext>
            </a:extLst>
          </p:cNvPr>
          <p:cNvSpPr txBox="1"/>
          <p:nvPr/>
        </p:nvSpPr>
        <p:spPr>
          <a:xfrm>
            <a:off x="4002596" y="4359008"/>
            <a:ext cx="3754932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>
                <a:latin typeface="Century Gothic" panose="020B0502020202020204" pitchFamily="34" charset="0"/>
              </a:rPr>
              <a:t>oi</a:t>
            </a:r>
            <a:r>
              <a:rPr lang="en-GB" sz="1400" dirty="0">
                <a:latin typeface="Century Gothic" panose="020B0502020202020204" pitchFamily="34" charset="0"/>
              </a:rPr>
              <a:t>” (n</a:t>
            </a:r>
            <a:r>
              <a:rPr lang="en-GB" sz="1400" b="1" dirty="0">
                <a:latin typeface="Century Gothic" panose="020B0502020202020204" pitchFamily="34" charset="0"/>
              </a:rPr>
              <a:t>oi</a:t>
            </a:r>
            <a:r>
              <a:rPr lang="en-GB" sz="1400" dirty="0">
                <a:latin typeface="Century Gothic" panose="020B0502020202020204" pitchFamily="34" charset="0"/>
              </a:rPr>
              <a:t>r, tr</a:t>
            </a:r>
            <a:r>
              <a:rPr lang="en-GB" sz="1400" b="1" dirty="0">
                <a:latin typeface="Century Gothic" panose="020B0502020202020204" pitchFamily="34" charset="0"/>
              </a:rPr>
              <a:t>oi</a:t>
            </a:r>
            <a:r>
              <a:rPr lang="en-GB" sz="1400" dirty="0">
                <a:latin typeface="Century Gothic" panose="020B0502020202020204" pitchFamily="34" charset="0"/>
              </a:rPr>
              <a:t>s, au rev</a:t>
            </a:r>
            <a:r>
              <a:rPr lang="en-GB" sz="1400" b="1" dirty="0">
                <a:latin typeface="Century Gothic" panose="020B0502020202020204" pitchFamily="34" charset="0"/>
              </a:rPr>
              <a:t>oi</a:t>
            </a:r>
            <a:r>
              <a:rPr lang="en-GB" sz="1400" dirty="0">
                <a:latin typeface="Century Gothic" panose="020B0502020202020204" pitchFamily="34" charset="0"/>
              </a:rPr>
              <a:t>r)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7AB1A-5249-25DD-6816-CEE78391B8CA}"/>
              </a:ext>
            </a:extLst>
          </p:cNvPr>
          <p:cNvSpPr txBox="1"/>
          <p:nvPr/>
        </p:nvSpPr>
        <p:spPr>
          <a:xfrm>
            <a:off x="276548" y="5721105"/>
            <a:ext cx="7515955" cy="5232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Fact bank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“H” is just a “breath” in French. Try saying the number 8 in French </a:t>
            </a:r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huit</a:t>
            </a:r>
            <a:r>
              <a:rPr lang="en-GB" sz="1400" b="1" dirty="0">
                <a:latin typeface="Century Gothic" panose="020B0502020202020204" pitchFamily="34" charset="0"/>
              </a:rPr>
              <a:t>”.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D8701-3D6F-EF23-C566-90BEFACD3D0A}"/>
              </a:ext>
            </a:extLst>
          </p:cNvPr>
          <p:cNvSpPr txBox="1"/>
          <p:nvPr/>
        </p:nvSpPr>
        <p:spPr>
          <a:xfrm>
            <a:off x="7931075" y="1143018"/>
            <a:ext cx="3984373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Numbers Bank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zéro</a:t>
            </a:r>
            <a:r>
              <a:rPr lang="en-GB" sz="1400" dirty="0">
                <a:latin typeface="Century Gothic" panose="020B0502020202020204" pitchFamily="34" charset="0"/>
              </a:rPr>
              <a:t> - 0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</a:t>
            </a:r>
            <a:r>
              <a:rPr lang="en-GB" sz="1400" dirty="0">
                <a:latin typeface="Century Gothic" panose="020B0502020202020204" pitchFamily="34" charset="0"/>
              </a:rPr>
              <a:t> - 1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deux-</a:t>
            </a:r>
            <a:r>
              <a:rPr lang="en-GB" sz="1400" dirty="0">
                <a:latin typeface="Century Gothic" panose="020B0502020202020204" pitchFamily="34" charset="0"/>
              </a:rPr>
              <a:t> 2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trois</a:t>
            </a:r>
            <a:r>
              <a:rPr lang="en-GB" sz="1400" dirty="0">
                <a:latin typeface="Century Gothic" panose="020B0502020202020204" pitchFamily="34" charset="0"/>
              </a:rPr>
              <a:t> - 3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quatre-</a:t>
            </a:r>
            <a:r>
              <a:rPr lang="en-GB" sz="1400" dirty="0">
                <a:latin typeface="Century Gothic" panose="020B0502020202020204" pitchFamily="34" charset="0"/>
              </a:rPr>
              <a:t> 4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cinq</a:t>
            </a:r>
            <a:r>
              <a:rPr lang="en-GB" sz="1400" dirty="0">
                <a:latin typeface="Century Gothic" panose="020B0502020202020204" pitchFamily="34" charset="0"/>
              </a:rPr>
              <a:t> - 5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six</a:t>
            </a:r>
            <a:r>
              <a:rPr lang="en-GB" sz="1400" dirty="0">
                <a:latin typeface="Century Gothic" panose="020B0502020202020204" pitchFamily="34" charset="0"/>
              </a:rPr>
              <a:t> - 6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sept</a:t>
            </a:r>
            <a:r>
              <a:rPr lang="en-GB" sz="1400" dirty="0">
                <a:latin typeface="Century Gothic" panose="020B0502020202020204" pitchFamily="34" charset="0"/>
              </a:rPr>
              <a:t> - 7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huit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8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neuf</a:t>
            </a:r>
            <a:r>
              <a:rPr lang="en-GB" sz="1400" dirty="0">
                <a:latin typeface="Century Gothic" panose="020B0502020202020204" pitchFamily="34" charset="0"/>
              </a:rPr>
              <a:t> - 9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dix-</a:t>
            </a:r>
            <a:r>
              <a:rPr lang="en-GB" sz="1400" dirty="0">
                <a:latin typeface="Century Gothic" panose="020B0502020202020204" pitchFamily="34" charset="0"/>
              </a:rPr>
              <a:t>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95CD3-E605-8462-669E-8919201FB3AC}"/>
              </a:ext>
            </a:extLst>
          </p:cNvPr>
          <p:cNvSpPr txBox="1"/>
          <p:nvPr/>
        </p:nvSpPr>
        <p:spPr>
          <a:xfrm>
            <a:off x="276548" y="3233453"/>
            <a:ext cx="3552499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Colours  Bank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bleu-</a:t>
            </a:r>
            <a:r>
              <a:rPr lang="en-GB" sz="1400" dirty="0">
                <a:latin typeface="Century Gothic" panose="020B0502020202020204" pitchFamily="34" charset="0"/>
              </a:rPr>
              <a:t> blue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blanc</a:t>
            </a:r>
            <a:r>
              <a:rPr lang="en-GB" sz="1400" dirty="0">
                <a:latin typeface="Century Gothic" panose="020B0502020202020204" pitchFamily="34" charset="0"/>
              </a:rPr>
              <a:t>-white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rouge</a:t>
            </a:r>
            <a:r>
              <a:rPr lang="en-GB" sz="1400" dirty="0">
                <a:latin typeface="Century Gothic" panose="020B0502020202020204" pitchFamily="34" charset="0"/>
              </a:rPr>
              <a:t>-red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noir</a:t>
            </a:r>
            <a:r>
              <a:rPr lang="en-GB" sz="1400" dirty="0">
                <a:latin typeface="Century Gothic" panose="020B0502020202020204" pitchFamily="34" charset="0"/>
              </a:rPr>
              <a:t>-black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jaune</a:t>
            </a:r>
            <a:r>
              <a:rPr lang="en-GB" sz="1400" dirty="0">
                <a:latin typeface="Century Gothic" panose="020B0502020202020204" pitchFamily="34" charset="0"/>
              </a:rPr>
              <a:t>-yellow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vert</a:t>
            </a:r>
            <a:r>
              <a:rPr lang="en-GB" sz="1400" dirty="0">
                <a:latin typeface="Century Gothic" panose="020B0502020202020204" pitchFamily="34" charset="0"/>
              </a:rPr>
              <a:t> –green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orange</a:t>
            </a:r>
            <a:r>
              <a:rPr lang="en-GB" sz="1400" dirty="0">
                <a:latin typeface="Century Gothic" panose="020B0502020202020204" pitchFamily="34" charset="0"/>
              </a:rPr>
              <a:t> – orange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rose</a:t>
            </a:r>
            <a:r>
              <a:rPr lang="en-GB" sz="1400" dirty="0">
                <a:latin typeface="Century Gothic" panose="020B0502020202020204" pitchFamily="34" charset="0"/>
              </a:rPr>
              <a:t> – pink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1C2D9-784E-D126-8570-231549DF0A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6" y="264528"/>
            <a:ext cx="1081687" cy="7211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66E473-FE55-1AA9-A630-E3E4D0FC9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alphaModFix amt="0"/>
          </a:blip>
          <a:stretch>
            <a:fillRect/>
          </a:stretch>
        </p:blipFill>
        <p:spPr>
          <a:xfrm>
            <a:off x="10935760" y="1263841"/>
            <a:ext cx="1648732" cy="164873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9D3505-8671-EA4A-D44B-2239B8CEF1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alphaModFix amt="0"/>
          </a:blip>
          <a:stretch>
            <a:fillRect/>
          </a:stretch>
        </p:blipFill>
        <p:spPr>
          <a:xfrm>
            <a:off x="6327842" y="3748938"/>
            <a:ext cx="1296132" cy="1296132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1557BC-A959-8B9B-23B7-D0431B8A44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alphaModFix amt="0"/>
          </a:blip>
          <a:stretch>
            <a:fillRect/>
          </a:stretch>
        </p:blipFill>
        <p:spPr>
          <a:xfrm>
            <a:off x="2181378" y="2689979"/>
            <a:ext cx="1351745" cy="1351745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E0E44-0974-8917-83AB-99286BC83D1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alphaModFix amt="0"/>
          </a:blip>
          <a:stretch>
            <a:fillRect/>
          </a:stretch>
        </p:blipFill>
        <p:spPr>
          <a:xfrm>
            <a:off x="2005170" y="262232"/>
            <a:ext cx="1541353" cy="154135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1A3071-8420-263A-9E1B-144B072652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alphaModFix amt="0"/>
          </a:blip>
          <a:stretch>
            <a:fillRect/>
          </a:stretch>
        </p:blipFill>
        <p:spPr>
          <a:xfrm>
            <a:off x="6551209" y="515814"/>
            <a:ext cx="987374" cy="987374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B233B8-3432-718F-87CD-9C750CAE95B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alphaModFix amt="0"/>
          </a:blip>
          <a:stretch>
            <a:fillRect/>
          </a:stretch>
        </p:blipFill>
        <p:spPr>
          <a:xfrm>
            <a:off x="6377062" y="2909139"/>
            <a:ext cx="1312119" cy="13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0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268</Words>
  <Application>Microsoft Office PowerPoint</Application>
  <PresentationFormat>Widescreen</PresentationFormat>
  <Paragraphs>51</Paragraphs>
  <Slides>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Sanderson, Lynn</cp:lastModifiedBy>
  <cp:revision>68</cp:revision>
  <cp:lastPrinted>2024-01-30T16:23:43Z</cp:lastPrinted>
  <dcterms:created xsi:type="dcterms:W3CDTF">2019-08-20T09:39:52Z</dcterms:created>
  <dcterms:modified xsi:type="dcterms:W3CDTF">2025-09-24T15:10:13Z</dcterms:modified>
</cp:coreProperties>
</file>