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39646-D468-42FD-80BB-2DBB48454C7F}" v="23" dt="2024-05-10T10:11:24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18B39AF5-A3CC-9D86-0DCB-FFBE442248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0FD7B57E-FD26-2EC8-C8E8-7B7932B48AE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018" y="307724"/>
            <a:ext cx="920288" cy="920288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1F6443-7DDF-0E96-7909-7E0E9347DB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514" y="352451"/>
            <a:ext cx="1019513" cy="679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3110741" y="393876"/>
            <a:ext cx="5532284" cy="33855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Knowledge organiser: The calendar and celebrations.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341050" y="1463310"/>
            <a:ext cx="3565133" cy="203132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Noun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lundi</a:t>
            </a:r>
            <a:r>
              <a:rPr lang="en-GB" sz="1400" dirty="0">
                <a:latin typeface="Century Gothic" panose="020B0502020202020204" pitchFamily="34" charset="0"/>
              </a:rPr>
              <a:t> - Monday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mardi</a:t>
            </a:r>
            <a:r>
              <a:rPr lang="en-GB" sz="1400" b="1" dirty="0">
                <a:latin typeface="Century Gothic" panose="020B0502020202020204" pitchFamily="34" charset="0"/>
              </a:rPr>
              <a:t>-</a:t>
            </a:r>
            <a:r>
              <a:rPr lang="en-GB" sz="1400" dirty="0">
                <a:latin typeface="Century Gothic" panose="020B0502020202020204" pitchFamily="34" charset="0"/>
              </a:rPr>
              <a:t> Tuesday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mercredi</a:t>
            </a:r>
            <a:r>
              <a:rPr lang="en-GB" sz="1400" dirty="0">
                <a:latin typeface="Century Gothic" panose="020B0502020202020204" pitchFamily="34" charset="0"/>
              </a:rPr>
              <a:t> - Wednesday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jeudi</a:t>
            </a:r>
            <a:r>
              <a:rPr lang="en-GB" sz="1400" b="1" dirty="0">
                <a:latin typeface="Century Gothic" panose="020B0502020202020204" pitchFamily="34" charset="0"/>
              </a:rPr>
              <a:t>-</a:t>
            </a:r>
            <a:r>
              <a:rPr lang="en-GB" sz="1400" dirty="0">
                <a:latin typeface="Century Gothic" panose="020B0502020202020204" pitchFamily="34" charset="0"/>
              </a:rPr>
              <a:t> Thursday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vendredi</a:t>
            </a:r>
            <a:r>
              <a:rPr lang="en-GB" sz="1400" b="1" dirty="0">
                <a:latin typeface="Century Gothic" panose="020B0502020202020204" pitchFamily="34" charset="0"/>
              </a:rPr>
              <a:t>-</a:t>
            </a:r>
            <a:r>
              <a:rPr lang="en-GB" sz="1400" dirty="0">
                <a:latin typeface="Century Gothic" panose="020B0502020202020204" pitchFamily="34" charset="0"/>
              </a:rPr>
              <a:t> Friday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samedi</a:t>
            </a:r>
            <a:r>
              <a:rPr lang="en-GB" sz="1400" dirty="0">
                <a:latin typeface="Century Gothic" panose="020B0502020202020204" pitchFamily="34" charset="0"/>
              </a:rPr>
              <a:t> - Saturday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dimanche</a:t>
            </a:r>
            <a:r>
              <a:rPr lang="en-GB" sz="1400" b="1" dirty="0">
                <a:latin typeface="Century Gothic" panose="020B0502020202020204" pitchFamily="34" charset="0"/>
              </a:rPr>
              <a:t>-</a:t>
            </a:r>
            <a:r>
              <a:rPr lang="en-GB" sz="1400" dirty="0">
                <a:latin typeface="Century Gothic" panose="020B0502020202020204" pitchFamily="34" charset="0"/>
              </a:rPr>
              <a:t> Sunday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B09AC-DF32-458B-9228-CA00342C7239}"/>
              </a:ext>
            </a:extLst>
          </p:cNvPr>
          <p:cNvSpPr txBox="1"/>
          <p:nvPr/>
        </p:nvSpPr>
        <p:spPr>
          <a:xfrm>
            <a:off x="8219615" y="1463979"/>
            <a:ext cx="3565133" cy="246221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</a:t>
            </a:r>
          </a:p>
          <a:p>
            <a:pPr algn="just"/>
            <a:r>
              <a:rPr lang="en-GB" sz="1400" dirty="0">
                <a:latin typeface="Century Gothic" panose="020B0502020202020204" pitchFamily="34" charset="0"/>
              </a:rPr>
              <a:t>When you ask a question in French you can turn a sentence into a question by raising the pitch of your voice at the end of the question. Practice reading these phrases!</a:t>
            </a:r>
          </a:p>
          <a:p>
            <a:pPr algn="just"/>
            <a:endParaRPr lang="en-GB" sz="1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 err="1">
                <a:latin typeface="Century Gothic" panose="020B0502020202020204" pitchFamily="34" charset="0"/>
              </a:rPr>
              <a:t>Aujourd’hui</a:t>
            </a:r>
            <a:r>
              <a:rPr lang="en-GB" sz="1400" b="1" dirty="0">
                <a:latin typeface="Century Gothic" panose="020B0502020202020204" pitchFamily="34" charset="0"/>
              </a:rPr>
              <a:t>, </a:t>
            </a:r>
            <a:r>
              <a:rPr lang="en-GB" sz="1400" b="1" dirty="0" err="1">
                <a:latin typeface="Century Gothic" panose="020B0502020202020204" pitchFamily="34" charset="0"/>
              </a:rPr>
              <a:t>c’est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lundi</a:t>
            </a:r>
            <a:r>
              <a:rPr lang="en-GB" sz="1400" b="1" dirty="0">
                <a:latin typeface="Century Gothic" panose="020B0502020202020204" pitchFamily="34" charset="0"/>
              </a:rPr>
              <a:t>.. </a:t>
            </a:r>
            <a:r>
              <a:rPr lang="en-GB" sz="1400" dirty="0">
                <a:latin typeface="Century Gothic" panose="020B0502020202020204" pitchFamily="34" charset="0"/>
              </a:rPr>
              <a:t>– Today is Monday.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 err="1">
                <a:latin typeface="Century Gothic" panose="020B0502020202020204" pitchFamily="34" charset="0"/>
              </a:rPr>
              <a:t>Aujourd’hui</a:t>
            </a:r>
            <a:r>
              <a:rPr lang="en-GB" sz="1400" b="1" dirty="0">
                <a:latin typeface="Century Gothic" panose="020B0502020202020204" pitchFamily="34" charset="0"/>
              </a:rPr>
              <a:t>, </a:t>
            </a:r>
            <a:r>
              <a:rPr lang="en-GB" sz="1400" b="1" dirty="0" err="1">
                <a:latin typeface="Century Gothic" panose="020B0502020202020204" pitchFamily="34" charset="0"/>
              </a:rPr>
              <a:t>c’est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lundi</a:t>
            </a:r>
            <a:r>
              <a:rPr lang="en-GB" sz="1400" b="1" dirty="0">
                <a:latin typeface="Century Gothic" panose="020B0502020202020204" pitchFamily="34" charset="0"/>
              </a:rPr>
              <a:t>? </a:t>
            </a:r>
            <a:r>
              <a:rPr lang="en-GB" sz="1400" dirty="0">
                <a:latin typeface="Century Gothic" panose="020B0502020202020204" pitchFamily="34" charset="0"/>
              </a:rPr>
              <a:t>– Is it Monday today?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1EF8-084B-4608-BC05-EB143649CB20}"/>
              </a:ext>
            </a:extLst>
          </p:cNvPr>
          <p:cNvSpPr txBox="1"/>
          <p:nvPr/>
        </p:nvSpPr>
        <p:spPr>
          <a:xfrm>
            <a:off x="300616" y="3731219"/>
            <a:ext cx="3565134" cy="138499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Question and Answer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C’est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quand</a:t>
            </a:r>
            <a:r>
              <a:rPr lang="en-GB" sz="1400" b="1" dirty="0">
                <a:latin typeface="Century Gothic" panose="020B0502020202020204" pitchFamily="34" charset="0"/>
              </a:rPr>
              <a:t> ton </a:t>
            </a:r>
            <a:r>
              <a:rPr lang="en-GB" sz="1400" b="1" dirty="0" err="1">
                <a:latin typeface="Century Gothic" panose="020B0502020202020204" pitchFamily="34" charset="0"/>
              </a:rPr>
              <a:t>anniversaire</a:t>
            </a:r>
            <a:r>
              <a:rPr lang="en-GB" sz="1400" b="1" dirty="0">
                <a:latin typeface="Century Gothic" panose="020B0502020202020204" pitchFamily="34" charset="0"/>
              </a:rPr>
              <a:t>? </a:t>
            </a:r>
            <a:r>
              <a:rPr lang="en-GB" sz="1400" dirty="0">
                <a:latin typeface="Century Gothic" panose="020B0502020202020204" pitchFamily="34" charset="0"/>
              </a:rPr>
              <a:t>– When is your birthday?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C’est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quel</a:t>
            </a:r>
            <a:r>
              <a:rPr lang="en-GB" sz="1400" b="1" dirty="0">
                <a:latin typeface="Century Gothic" panose="020B0502020202020204" pitchFamily="34" charset="0"/>
              </a:rPr>
              <a:t> jour </a:t>
            </a:r>
            <a:r>
              <a:rPr lang="en-GB" sz="1400" b="1" dirty="0" err="1">
                <a:latin typeface="Century Gothic" panose="020B0502020202020204" pitchFamily="34" charset="0"/>
              </a:rPr>
              <a:t>aujourd’hui</a:t>
            </a:r>
            <a:r>
              <a:rPr lang="en-GB" sz="1400" b="1" dirty="0">
                <a:latin typeface="Century Gothic" panose="020B0502020202020204" pitchFamily="34" charset="0"/>
              </a:rPr>
              <a:t>?- </a:t>
            </a:r>
            <a:r>
              <a:rPr lang="en-GB" sz="1400" dirty="0">
                <a:latin typeface="Century Gothic" panose="020B0502020202020204" pitchFamily="34" charset="0"/>
              </a:rPr>
              <a:t>What day is it today?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684117-C3C4-4205-80D6-C52CCEC8213E}"/>
              </a:ext>
            </a:extLst>
          </p:cNvPr>
          <p:cNvSpPr txBox="1"/>
          <p:nvPr/>
        </p:nvSpPr>
        <p:spPr>
          <a:xfrm>
            <a:off x="4240703" y="4691854"/>
            <a:ext cx="3565133" cy="95410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860365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Fact Bank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Some of the French days of the week are named after the planets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e.g. </a:t>
            </a:r>
            <a:r>
              <a:rPr lang="en-GB" sz="1400" b="1" dirty="0" err="1">
                <a:latin typeface="Century Gothic" panose="020B0502020202020204" pitchFamily="34" charset="0"/>
              </a:rPr>
              <a:t>mardi</a:t>
            </a:r>
            <a:r>
              <a:rPr lang="en-GB" sz="1400" b="1" dirty="0">
                <a:latin typeface="Century Gothic" panose="020B0502020202020204" pitchFamily="34" charset="0"/>
              </a:rPr>
              <a:t> → Mars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287961" y="5338184"/>
            <a:ext cx="3509125" cy="116955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Phonics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“di”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dirty="0" err="1">
                <a:latin typeface="Century Gothic" panose="020B0502020202020204" pitchFamily="34" charset="0"/>
              </a:rPr>
              <a:t>lun</a:t>
            </a:r>
            <a:r>
              <a:rPr lang="en-GB" sz="1400" b="1" dirty="0" err="1">
                <a:latin typeface="Century Gothic" panose="020B0502020202020204" pitchFamily="34" charset="0"/>
              </a:rPr>
              <a:t>di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mar</a:t>
            </a:r>
            <a:r>
              <a:rPr lang="en-GB" sz="1400" b="1" dirty="0" err="1">
                <a:latin typeface="Century Gothic" panose="020B0502020202020204" pitchFamily="34" charset="0"/>
              </a:rPr>
              <a:t>di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b="1" dirty="0" err="1">
                <a:latin typeface="Century Gothic" panose="020B0502020202020204" pitchFamily="34" charset="0"/>
              </a:rPr>
              <a:t>di</a:t>
            </a:r>
            <a:r>
              <a:rPr lang="en-GB" sz="1400" dirty="0" err="1">
                <a:latin typeface="Century Gothic" panose="020B0502020202020204" pitchFamily="34" charset="0"/>
              </a:rPr>
              <a:t>manche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“</a:t>
            </a:r>
            <a:r>
              <a:rPr lang="en-GB" sz="1400" b="1" dirty="0">
                <a:latin typeface="Century Gothic" panose="020B0502020202020204" pitchFamily="34" charset="0"/>
              </a:rPr>
              <a:t>er</a:t>
            </a:r>
            <a:r>
              <a:rPr lang="en-GB" sz="1400" dirty="0">
                <a:latin typeface="Century Gothic" panose="020B0502020202020204" pitchFamily="34" charset="0"/>
              </a:rPr>
              <a:t>” (</a:t>
            </a:r>
            <a:r>
              <a:rPr lang="en-GB" sz="1400" dirty="0" err="1">
                <a:latin typeface="Century Gothic" panose="020B0502020202020204" pitchFamily="34" charset="0"/>
              </a:rPr>
              <a:t>janvi</a:t>
            </a:r>
            <a:r>
              <a:rPr lang="en-GB" sz="1400" b="1" dirty="0" err="1">
                <a:latin typeface="Century Gothic" panose="020B0502020202020204" pitchFamily="34" charset="0"/>
              </a:rPr>
              <a:t>er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févri</a:t>
            </a:r>
            <a:r>
              <a:rPr lang="en-GB" sz="1400" b="1" dirty="0" err="1">
                <a:latin typeface="Century Gothic" panose="020B0502020202020204" pitchFamily="34" charset="0"/>
              </a:rPr>
              <a:t>er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“</a:t>
            </a:r>
            <a:r>
              <a:rPr lang="en-GB" sz="1400" b="1" dirty="0">
                <a:latin typeface="Century Gothic" panose="020B0502020202020204" pitchFamily="34" charset="0"/>
              </a:rPr>
              <a:t>et</a:t>
            </a:r>
            <a:r>
              <a:rPr lang="en-GB" sz="1400" dirty="0">
                <a:latin typeface="Century Gothic" panose="020B0502020202020204" pitchFamily="34" charset="0"/>
              </a:rPr>
              <a:t>” (</a:t>
            </a:r>
            <a:r>
              <a:rPr lang="en-GB" sz="1400" dirty="0" err="1">
                <a:latin typeface="Century Gothic" panose="020B0502020202020204" pitchFamily="34" charset="0"/>
              </a:rPr>
              <a:t>juill</a:t>
            </a:r>
            <a:r>
              <a:rPr lang="en-GB" sz="1400" b="1" dirty="0" err="1">
                <a:latin typeface="Century Gothic" panose="020B0502020202020204" pitchFamily="34" charset="0"/>
              </a:rPr>
              <a:t>et</a:t>
            </a:r>
            <a:r>
              <a:rPr lang="en-GB" sz="1400" dirty="0">
                <a:latin typeface="Century Gothic" panose="020B0502020202020204" pitchFamily="34" charset="0"/>
              </a:rPr>
              <a:t>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FF455-C92E-0833-17CE-D885F4E4125C}"/>
              </a:ext>
            </a:extLst>
          </p:cNvPr>
          <p:cNvSpPr txBox="1"/>
          <p:nvPr/>
        </p:nvSpPr>
        <p:spPr>
          <a:xfrm>
            <a:off x="4240704" y="1460682"/>
            <a:ext cx="3565133" cy="310854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GB" sz="1400" dirty="0"/>
              <a:t>Noun bank</a:t>
            </a:r>
          </a:p>
          <a:p>
            <a:endParaRPr lang="en-GB" sz="1400" dirty="0"/>
          </a:p>
          <a:p>
            <a:r>
              <a:rPr lang="en-GB" sz="1400" dirty="0" err="1"/>
              <a:t>janvier</a:t>
            </a:r>
            <a:r>
              <a:rPr lang="en-GB" sz="1400" dirty="0"/>
              <a:t>- </a:t>
            </a:r>
            <a:r>
              <a:rPr lang="en-GB" sz="1400" b="0" dirty="0"/>
              <a:t>January</a:t>
            </a:r>
          </a:p>
          <a:p>
            <a:r>
              <a:rPr lang="en-GB" sz="1400" dirty="0" err="1"/>
              <a:t>février</a:t>
            </a:r>
            <a:r>
              <a:rPr lang="en-GB" sz="1400" dirty="0"/>
              <a:t>- </a:t>
            </a:r>
            <a:r>
              <a:rPr lang="en-GB" sz="1400" b="0" dirty="0"/>
              <a:t>February</a:t>
            </a:r>
          </a:p>
          <a:p>
            <a:r>
              <a:rPr lang="en-GB" sz="1400" dirty="0"/>
              <a:t>mars- </a:t>
            </a:r>
            <a:r>
              <a:rPr lang="en-GB" sz="1400" b="0" dirty="0"/>
              <a:t>March</a:t>
            </a:r>
          </a:p>
          <a:p>
            <a:r>
              <a:rPr lang="en-GB" sz="1400" dirty="0" err="1"/>
              <a:t>avril</a:t>
            </a:r>
            <a:r>
              <a:rPr lang="en-GB" sz="1400" dirty="0"/>
              <a:t>- </a:t>
            </a:r>
            <a:r>
              <a:rPr lang="en-GB" sz="1400" b="0" dirty="0"/>
              <a:t>April</a:t>
            </a:r>
          </a:p>
          <a:p>
            <a:r>
              <a:rPr lang="en-GB" sz="1400" dirty="0" err="1"/>
              <a:t>mai</a:t>
            </a:r>
            <a:r>
              <a:rPr lang="en-GB" sz="1400" dirty="0"/>
              <a:t>- </a:t>
            </a:r>
            <a:r>
              <a:rPr lang="en-GB" sz="1400" b="0" dirty="0"/>
              <a:t>May</a:t>
            </a:r>
          </a:p>
          <a:p>
            <a:r>
              <a:rPr lang="en-GB" sz="1400" dirty="0" err="1"/>
              <a:t>juin</a:t>
            </a:r>
            <a:r>
              <a:rPr lang="en-GB" sz="1400" dirty="0"/>
              <a:t>- </a:t>
            </a:r>
            <a:r>
              <a:rPr lang="en-GB" sz="1400" b="0" dirty="0"/>
              <a:t>June</a:t>
            </a:r>
          </a:p>
          <a:p>
            <a:r>
              <a:rPr lang="en-GB" sz="1400" dirty="0" err="1"/>
              <a:t>juillet</a:t>
            </a:r>
            <a:r>
              <a:rPr lang="en-GB" sz="1400" dirty="0"/>
              <a:t>- </a:t>
            </a:r>
            <a:r>
              <a:rPr lang="en-GB" sz="1400" b="0" dirty="0"/>
              <a:t>July</a:t>
            </a:r>
          </a:p>
          <a:p>
            <a:r>
              <a:rPr lang="en-GB" sz="1400" dirty="0" err="1"/>
              <a:t>août</a:t>
            </a:r>
            <a:r>
              <a:rPr lang="en-GB" sz="1400" dirty="0"/>
              <a:t>- </a:t>
            </a:r>
            <a:r>
              <a:rPr lang="en-GB" sz="1400" b="0" dirty="0"/>
              <a:t>August</a:t>
            </a:r>
          </a:p>
          <a:p>
            <a:r>
              <a:rPr lang="en-GB" sz="1400" dirty="0" err="1"/>
              <a:t>septembre</a:t>
            </a:r>
            <a:r>
              <a:rPr lang="en-GB" sz="1400" dirty="0"/>
              <a:t> – </a:t>
            </a:r>
            <a:r>
              <a:rPr lang="en-GB" sz="1400" b="0" dirty="0"/>
              <a:t>September</a:t>
            </a:r>
          </a:p>
          <a:p>
            <a:r>
              <a:rPr lang="en-GB" sz="1400" dirty="0" err="1"/>
              <a:t>octobre</a:t>
            </a:r>
            <a:r>
              <a:rPr lang="en-GB" sz="1400" dirty="0"/>
              <a:t> – </a:t>
            </a:r>
            <a:r>
              <a:rPr lang="en-GB" sz="1400" b="0" dirty="0"/>
              <a:t>October</a:t>
            </a:r>
            <a:r>
              <a:rPr lang="en-GB" sz="1400" dirty="0"/>
              <a:t> </a:t>
            </a:r>
          </a:p>
          <a:p>
            <a:r>
              <a:rPr lang="en-GB" sz="1400" dirty="0" err="1"/>
              <a:t>novembre</a:t>
            </a:r>
            <a:r>
              <a:rPr lang="en-GB" sz="1400" dirty="0"/>
              <a:t> – </a:t>
            </a:r>
            <a:r>
              <a:rPr lang="en-GB" sz="1400" b="0" dirty="0"/>
              <a:t>November</a:t>
            </a:r>
            <a:r>
              <a:rPr lang="en-GB" sz="1400" dirty="0"/>
              <a:t> </a:t>
            </a:r>
          </a:p>
          <a:p>
            <a:r>
              <a:rPr lang="en-GB" sz="1400" dirty="0" err="1"/>
              <a:t>décembre</a:t>
            </a:r>
            <a:r>
              <a:rPr lang="en-GB" sz="1400" dirty="0"/>
              <a:t> -  </a:t>
            </a:r>
            <a:r>
              <a:rPr lang="en-GB" sz="1400" b="0" dirty="0"/>
              <a:t>December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AD0807-F8E9-47D7-B8C6-1DCA463DA9F1}"/>
              </a:ext>
            </a:extLst>
          </p:cNvPr>
          <p:cNvSpPr txBox="1"/>
          <p:nvPr/>
        </p:nvSpPr>
        <p:spPr>
          <a:xfrm>
            <a:off x="8300894" y="4531438"/>
            <a:ext cx="3565133" cy="116955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When words are the same in two languages we call them </a:t>
            </a:r>
            <a:r>
              <a:rPr lang="en-GB" sz="1400" b="1" dirty="0">
                <a:latin typeface="Century Gothic" panose="020B0502020202020204" pitchFamily="34" charset="0"/>
              </a:rPr>
              <a:t>cognates</a:t>
            </a:r>
            <a:r>
              <a:rPr lang="en-GB" sz="1400" dirty="0">
                <a:latin typeface="Century Gothic" panose="020B0502020202020204" pitchFamily="34" charset="0"/>
              </a:rPr>
              <a:t> and when they look very similar we call them </a:t>
            </a:r>
            <a:r>
              <a:rPr lang="en-GB" sz="1400" b="1" dirty="0">
                <a:latin typeface="Century Gothic" panose="020B0502020202020204" pitchFamily="34" charset="0"/>
              </a:rPr>
              <a:t>semi-cognates</a:t>
            </a:r>
            <a:r>
              <a:rPr lang="en-GB" sz="1400" dirty="0">
                <a:latin typeface="Century Gothic" panose="020B0502020202020204" pitchFamily="34" charset="0"/>
              </a:rPr>
              <a:t>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D9F032-F0B2-8613-CD72-1DD9122ACCFF}"/>
              </a:ext>
            </a:extLst>
          </p:cNvPr>
          <p:cNvSpPr txBox="1"/>
          <p:nvPr/>
        </p:nvSpPr>
        <p:spPr>
          <a:xfrm>
            <a:off x="4240702" y="5768590"/>
            <a:ext cx="3565133" cy="73866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860365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Fact Bank</a:t>
            </a:r>
          </a:p>
          <a:p>
            <a:r>
              <a:rPr lang="en-GB" b="0" dirty="0"/>
              <a:t>Lots of the months in French look very similar to English spelling of the months.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68CD75-0A0D-B6E2-9925-CA5E6574A2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2472707" y="1840938"/>
            <a:ext cx="1276068" cy="127606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26D42A-EB19-7574-3CC1-A1669671AC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6611680" y="2120835"/>
            <a:ext cx="996171" cy="99617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B497A9-8208-2592-55D2-2A090DFA43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2849777" y="3947259"/>
            <a:ext cx="1390925" cy="139092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6067DE-6CD4-E715-ACC4-6A9E2A1CB5E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3110741" y="5768590"/>
            <a:ext cx="1053300" cy="10533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DDC003-8F96-3183-9EE8-0C236EFB7F2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10968076" y="3349318"/>
            <a:ext cx="1074398" cy="107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9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2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5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228</Words>
  <Application>Microsoft Office PowerPoint</Application>
  <PresentationFormat>Widescreen</PresentationFormat>
  <Paragraphs>45</Paragraphs>
  <Slides>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Sanderson, Lynn</cp:lastModifiedBy>
  <cp:revision>46</cp:revision>
  <cp:lastPrinted>2019-12-10T09:41:14Z</cp:lastPrinted>
  <dcterms:created xsi:type="dcterms:W3CDTF">2019-08-20T09:39:52Z</dcterms:created>
  <dcterms:modified xsi:type="dcterms:W3CDTF">2025-09-24T15:11:19Z</dcterms:modified>
</cp:coreProperties>
</file>