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EF"/>
    <a:srgbClr val="21B413"/>
    <a:srgbClr val="FAB122"/>
    <a:srgbClr val="8A09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3D44E3-5623-4B9A-837C-54B1DFBE74ED}" v="3" dt="2024-04-26T13:37:21.7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4" autoAdjust="0"/>
    <p:restoredTop sz="94660"/>
  </p:normalViewPr>
  <p:slideViewPr>
    <p:cSldViewPr snapToGrid="0" showGuides="1">
      <p:cViewPr varScale="1">
        <p:scale>
          <a:sx n="55" d="100"/>
          <a:sy n="55" d="100"/>
        </p:scale>
        <p:origin x="5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837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830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088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3155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891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587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223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90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921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548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409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833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ln.myvle.co.uk/index.php?name=FileManager&amp;fid=4L242629272a2829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5F956160-524D-4C49-B01D-89EFD1885621}"/>
              </a:ext>
            </a:extLst>
          </p:cNvPr>
          <p:cNvSpPr/>
          <p:nvPr/>
        </p:nvSpPr>
        <p:spPr>
          <a:xfrm>
            <a:off x="0" y="-5507"/>
            <a:ext cx="12192000" cy="243632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3838" y="382688"/>
            <a:ext cx="7148987" cy="830997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8A095B"/>
                </a:solidFill>
                <a:latin typeface="Century Gothic" panose="020B0502020202020204" pitchFamily="34" charset="0"/>
              </a:rPr>
              <a:t>Medium Term Plan: </a:t>
            </a:r>
          </a:p>
          <a:p>
            <a:r>
              <a:rPr lang="en-GB" sz="2400" b="1" dirty="0">
                <a:solidFill>
                  <a:srgbClr val="8A095B"/>
                </a:solidFill>
                <a:latin typeface="Century Gothic" panose="020B0502020202020204" pitchFamily="34" charset="0"/>
              </a:rPr>
              <a:t>Stage 1 Calendar </a:t>
            </a:r>
            <a:r>
              <a:rPr lang="en-GB" sz="2400" b="1">
                <a:solidFill>
                  <a:srgbClr val="8A095B"/>
                </a:solidFill>
                <a:latin typeface="Century Gothic" panose="020B0502020202020204" pitchFamily="34" charset="0"/>
              </a:rPr>
              <a:t>and celebrations</a:t>
            </a:r>
            <a:endParaRPr lang="en-GB" sz="2400" b="1" dirty="0">
              <a:solidFill>
                <a:srgbClr val="8A095B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889356" y="1541886"/>
            <a:ext cx="4057095" cy="267765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Learning Objective for each lesson:</a:t>
            </a:r>
            <a:endParaRPr lang="en-GB" sz="1400" dirty="0">
              <a:latin typeface="Century Gothic" panose="020B0502020202020204" pitchFamily="34" charset="0"/>
            </a:endParaRPr>
          </a:p>
          <a:p>
            <a:pPr marL="342900" indent="-342900">
              <a:buAutoNum type="arabicParenR"/>
            </a:pPr>
            <a:r>
              <a:rPr lang="en-GB" sz="1400" dirty="0">
                <a:latin typeface="Century Gothic" panose="020B0502020202020204" pitchFamily="34" charset="0"/>
              </a:rPr>
              <a:t>I can say and write some colours linked to fireworks. </a:t>
            </a:r>
          </a:p>
          <a:p>
            <a:pPr marL="342900" indent="-342900">
              <a:buAutoNum type="arabicParenR"/>
            </a:pPr>
            <a:r>
              <a:rPr lang="en-GB" sz="1400" dirty="0">
                <a:latin typeface="Century Gothic" panose="020B0502020202020204" pitchFamily="34" charset="0"/>
              </a:rPr>
              <a:t>I can say and write some days of the week. </a:t>
            </a:r>
          </a:p>
          <a:p>
            <a:pPr marL="342900" indent="-342900">
              <a:buAutoNum type="arabicParenR"/>
            </a:pPr>
            <a:r>
              <a:rPr lang="en-GB" sz="1400" dirty="0">
                <a:latin typeface="Century Gothic" panose="020B0502020202020204" pitchFamily="34" charset="0"/>
              </a:rPr>
              <a:t>I can remember days of the week in French. </a:t>
            </a:r>
          </a:p>
          <a:p>
            <a:pPr marL="342900" indent="-342900">
              <a:buAutoNum type="arabicParenR"/>
            </a:pPr>
            <a:r>
              <a:rPr lang="en-GB" sz="1400" dirty="0">
                <a:latin typeface="Century Gothic" panose="020B0502020202020204" pitchFamily="34" charset="0"/>
              </a:rPr>
              <a:t>I can understand some months of the year in French. </a:t>
            </a:r>
          </a:p>
          <a:p>
            <a:pPr marL="342900" indent="-342900">
              <a:buAutoNum type="arabicParenR"/>
            </a:pPr>
            <a:r>
              <a:rPr lang="en-GB" sz="1400" dirty="0">
                <a:latin typeface="Century Gothic" panose="020B0502020202020204" pitchFamily="34" charset="0"/>
              </a:rPr>
              <a:t>I can read and write dates in French.</a:t>
            </a:r>
          </a:p>
          <a:p>
            <a:pPr marL="342900" indent="-342900">
              <a:buAutoNum type="arabicParenR"/>
            </a:pPr>
            <a:r>
              <a:rPr lang="en-GB" sz="1400" dirty="0">
                <a:latin typeface="Century Gothic" panose="020B0502020202020204" pitchFamily="34" charset="0"/>
              </a:rPr>
              <a:t>I can remember months and learn about how Christmas is celebrated in France.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7325" y="6454671"/>
            <a:ext cx="324960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© Primary Languages Network 2024</a:t>
            </a:r>
            <a:endParaRPr lang="en-GB" sz="1400" dirty="0">
              <a:latin typeface="Century Gothic" panose="020B0502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0513" y="5672738"/>
            <a:ext cx="11693116" cy="738664"/>
          </a:xfrm>
          <a:prstGeom prst="rect">
            <a:avLst/>
          </a:prstGeom>
          <a:noFill/>
          <a:ln w="38100">
            <a:solidFill>
              <a:srgbClr val="8A095B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Key Performance Indicators</a:t>
            </a:r>
          </a:p>
          <a:p>
            <a:r>
              <a:rPr lang="en-GB" sz="1400" dirty="0">
                <a:latin typeface="Century Gothic" panose="020B0502020202020204" pitchFamily="34" charset="0"/>
              </a:rPr>
              <a:t>Can read and say adjectives of colour. Can recognise and say days of the week. Can attempt to copy-write accurately a day of the week. Can recognise and say most months of the year. Can attempt to write accurately an important month of the year. </a:t>
            </a:r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id="{E1A7A250-9F90-427E-B55D-1A44A03C7DEA}"/>
              </a:ext>
            </a:extLst>
          </p:cNvPr>
          <p:cNvSpPr txBox="1"/>
          <p:nvPr/>
        </p:nvSpPr>
        <p:spPr>
          <a:xfrm>
            <a:off x="280513" y="1350331"/>
            <a:ext cx="7451939" cy="4185761"/>
          </a:xfrm>
          <a:prstGeom prst="rect">
            <a:avLst/>
          </a:prstGeom>
          <a:noFill/>
          <a:ln w="38100">
            <a:solidFill>
              <a:srgbClr val="00AEE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b="1" dirty="0">
                <a:latin typeface="Century Gothic" panose="020B0502020202020204" pitchFamily="34" charset="0"/>
              </a:rPr>
              <a:t>In this module:</a:t>
            </a:r>
          </a:p>
          <a:p>
            <a:r>
              <a:rPr lang="en-GB" sz="1400" dirty="0">
                <a:latin typeface="Century Gothic" panose="020B0502020202020204" pitchFamily="34" charset="0"/>
              </a:rPr>
              <a:t>During this half term the children will revisit colours with a fireworks theme. They will go on to learn the days of the week and months of the year. </a:t>
            </a:r>
          </a:p>
          <a:p>
            <a:r>
              <a:rPr lang="en-GB" sz="1400" dirty="0">
                <a:latin typeface="Century Gothic" panose="020B0502020202020204" pitchFamily="34" charset="0"/>
              </a:rPr>
              <a:t>Through songs, games, native speaker clips and independent tasks, they will explore the following content, topics and language: </a:t>
            </a:r>
          </a:p>
          <a:p>
            <a:endParaRPr lang="en-GB" sz="1400" dirty="0">
              <a:latin typeface="Century Gothic" panose="020B0502020202020204" pitchFamily="34" charset="0"/>
            </a:endParaRPr>
          </a:p>
          <a:p>
            <a:r>
              <a:rPr lang="en-GB" sz="1400" b="1" dirty="0">
                <a:latin typeface="Century Gothic" panose="020B0502020202020204" pitchFamily="34" charset="0"/>
              </a:rPr>
              <a:t>Fireworks colours</a:t>
            </a:r>
            <a:endParaRPr lang="en-GB" sz="1400" dirty="0">
              <a:latin typeface="Century Gothic" panose="020B0502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Revisit and recall colours</a:t>
            </a:r>
          </a:p>
          <a:p>
            <a:pPr marL="285750" indent="-2857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Learn new colours</a:t>
            </a:r>
          </a:p>
          <a:p>
            <a:r>
              <a:rPr lang="en-GB" sz="1400" b="1" dirty="0">
                <a:latin typeface="Century Gothic" panose="020B0502020202020204" pitchFamily="34" charset="0"/>
              </a:rPr>
              <a:t>Calendar Time</a:t>
            </a:r>
            <a:endParaRPr lang="en-GB" sz="1400" dirty="0">
              <a:latin typeface="Century Gothic" panose="020B05020202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Learn the names of days of the week</a:t>
            </a:r>
          </a:p>
          <a:p>
            <a:pPr marL="171450" indent="-1714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Follow a story about days of the week</a:t>
            </a:r>
          </a:p>
          <a:p>
            <a:pPr marL="171450" indent="-1714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Learn the months of the year</a:t>
            </a:r>
          </a:p>
          <a:p>
            <a:pPr marL="171450" indent="-1714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Recognise the nouns written down</a:t>
            </a:r>
          </a:p>
          <a:p>
            <a:pPr marL="171450" indent="-1714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Express their birthday month</a:t>
            </a:r>
          </a:p>
          <a:p>
            <a:r>
              <a:rPr lang="en-GB" sz="1400" b="1" dirty="0">
                <a:latin typeface="Century Gothic" panose="020B0502020202020204" pitchFamily="34" charset="0"/>
              </a:rPr>
              <a:t>Date </a:t>
            </a:r>
          </a:p>
          <a:p>
            <a:r>
              <a:rPr lang="en-GB" sz="1400" dirty="0">
                <a:latin typeface="Century Gothic" panose="020B0502020202020204" pitchFamily="34" charset="0"/>
              </a:rPr>
              <a:t>- Write the date in French.</a:t>
            </a:r>
          </a:p>
          <a:p>
            <a:r>
              <a:rPr lang="en-GB" sz="1400" b="1" dirty="0">
                <a:latin typeface="Century Gothic" panose="020B0502020202020204" pitchFamily="34" charset="0"/>
              </a:rPr>
              <a:t>Celebrations </a:t>
            </a:r>
          </a:p>
          <a:p>
            <a:r>
              <a:rPr lang="en-GB" sz="1400" dirty="0">
                <a:latin typeface="Century Gothic" panose="020B0502020202020204" pitchFamily="34" charset="0"/>
              </a:rPr>
              <a:t>- Learn about Christmas traditions in France.</a:t>
            </a:r>
          </a:p>
        </p:txBody>
      </p:sp>
      <p:sp>
        <p:nvSpPr>
          <p:cNvPr id="15" name="TextBox 8">
            <a:extLst>
              <a:ext uri="{FF2B5EF4-FFF2-40B4-BE49-F238E27FC236}">
                <a16:creationId xmlns:a16="http://schemas.microsoft.com/office/drawing/2014/main" id="{62446484-3D5F-4B8F-BDB7-132DCAA48395}"/>
              </a:ext>
            </a:extLst>
          </p:cNvPr>
          <p:cNvSpPr txBox="1"/>
          <p:nvPr/>
        </p:nvSpPr>
        <p:spPr>
          <a:xfrm>
            <a:off x="7810902" y="4792251"/>
            <a:ext cx="4214001" cy="307777"/>
          </a:xfrm>
          <a:prstGeom prst="rect">
            <a:avLst/>
          </a:prstGeom>
          <a:noFill/>
          <a:ln w="38100">
            <a:solidFill>
              <a:srgbClr val="21B413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latin typeface="Century Gothic" panose="020B0502020202020204" pitchFamily="34" charset="0"/>
                <a:hlinkClick r:id="rId2"/>
              </a:rPr>
              <a:t>Examples of work – Calendar and celebrations</a:t>
            </a:r>
            <a:endParaRPr lang="en-GB" sz="1400" dirty="0">
              <a:latin typeface="Century Gothic" panose="020B0502020202020204" pitchFamily="34" charset="0"/>
            </a:endParaRPr>
          </a:p>
        </p:txBody>
      </p:sp>
      <p:pic>
        <p:nvPicPr>
          <p:cNvPr id="2" name="Picture 1" descr="A close-up of a logo&#10;&#10;Description automatically generated">
            <a:extLst>
              <a:ext uri="{FF2B5EF4-FFF2-40B4-BE49-F238E27FC236}">
                <a16:creationId xmlns:a16="http://schemas.microsoft.com/office/drawing/2014/main" id="{87DB9320-79CB-15CC-3AAA-2F7399AD878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1378" y="177540"/>
            <a:ext cx="1181299" cy="1181299"/>
          </a:xfrm>
          <a:prstGeom prst="rect">
            <a:avLst/>
          </a:prstGeom>
        </p:spPr>
      </p:pic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1CD4CB82-7E70-438B-7D05-514F3AA04A3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2677" y="392972"/>
            <a:ext cx="1019513" cy="67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752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263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Janet Lloyd</dc:creator>
  <cp:lastModifiedBy>Sanderson, Lynn</cp:lastModifiedBy>
  <cp:revision>50</cp:revision>
  <cp:lastPrinted>2019-02-25T10:36:43Z</cp:lastPrinted>
  <dcterms:created xsi:type="dcterms:W3CDTF">2019-02-25T10:25:29Z</dcterms:created>
  <dcterms:modified xsi:type="dcterms:W3CDTF">2025-09-24T15:17:41Z</dcterms:modified>
</cp:coreProperties>
</file>