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EF"/>
    <a:srgbClr val="21B413"/>
    <a:srgbClr val="FAB122"/>
    <a:srgbClr val="8A09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4" autoAdjust="0"/>
    <p:restoredTop sz="94660"/>
  </p:normalViewPr>
  <p:slideViewPr>
    <p:cSldViewPr snapToGrid="0" showGuides="1">
      <p:cViewPr varScale="1">
        <p:scale>
          <a:sx n="55" d="100"/>
          <a:sy n="55" d="100"/>
        </p:scale>
        <p:origin x="57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218837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1374830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2525088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983155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6EF688-72EB-4B25-AA9C-B95F9652A26B}"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1556891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D6EF688-72EB-4B25-AA9C-B95F9652A26B}"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3817587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D6EF688-72EB-4B25-AA9C-B95F9652A26B}" type="datetimeFigureOut">
              <a:rPr lang="en-GB" smtClean="0"/>
              <a:t>24/09/2025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3563223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D6EF688-72EB-4B25-AA9C-B95F9652A26B}" type="datetimeFigureOut">
              <a:rPr lang="en-GB" smtClean="0"/>
              <a:t>24/09/2025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67690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6EF688-72EB-4B25-AA9C-B95F9652A26B}" type="datetimeFigureOut">
              <a:rPr lang="en-GB" smtClean="0"/>
              <a:t>24/09/2025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4047921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EF688-72EB-4B25-AA9C-B95F9652A26B}"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2601548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EF688-72EB-4B25-AA9C-B95F9652A26B}"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1849409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6EF688-72EB-4B25-AA9C-B95F9652A26B}" type="datetimeFigureOut">
              <a:rPr lang="en-GB" smtClean="0"/>
              <a:t>24/09/2025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FDD29-91FB-4B1B-8D1A-3DD62ECB45BF}" type="slidenum">
              <a:rPr lang="en-GB" smtClean="0"/>
              <a:t>‹#›</a:t>
            </a:fld>
            <a:endParaRPr lang="en-GB"/>
          </a:p>
        </p:txBody>
      </p:sp>
    </p:spTree>
    <p:extLst>
      <p:ext uri="{BB962C8B-B14F-4D97-AF65-F5344CB8AC3E}">
        <p14:creationId xmlns:p14="http://schemas.microsoft.com/office/powerpoint/2010/main" val="2046833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ln.myvle.co.uk/index.php?name=FileManager&amp;fid=4L24262928282527"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5F956160-524D-4C49-B01D-89EFD1885621}"/>
              </a:ext>
            </a:extLst>
          </p:cNvPr>
          <p:cNvSpPr/>
          <p:nvPr/>
        </p:nvSpPr>
        <p:spPr>
          <a:xfrm>
            <a:off x="0" y="-5507"/>
            <a:ext cx="12192000" cy="243632"/>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13838" y="382688"/>
            <a:ext cx="7148987" cy="830997"/>
          </a:xfrm>
          <a:prstGeom prst="rect">
            <a:avLst/>
          </a:prstGeom>
          <a:noFill/>
          <a:ln w="38100">
            <a:solidFill>
              <a:schemeClr val="bg1"/>
            </a:solidFill>
          </a:ln>
        </p:spPr>
        <p:txBody>
          <a:bodyPr wrap="square" rtlCol="0">
            <a:spAutoFit/>
          </a:bodyPr>
          <a:lstStyle/>
          <a:p>
            <a:r>
              <a:rPr lang="en-GB" sz="2400" b="1" dirty="0">
                <a:solidFill>
                  <a:srgbClr val="8A095B"/>
                </a:solidFill>
                <a:latin typeface="Century Gothic" panose="020B0502020202020204" pitchFamily="34" charset="0"/>
              </a:rPr>
              <a:t>Medium Term Plan</a:t>
            </a:r>
          </a:p>
          <a:p>
            <a:r>
              <a:rPr lang="en-GB" sz="2400" b="1" dirty="0">
                <a:solidFill>
                  <a:srgbClr val="8A095B"/>
                </a:solidFill>
                <a:latin typeface="Century Gothic" panose="020B0502020202020204" pitchFamily="34" charset="0"/>
              </a:rPr>
              <a:t>Stage 1 Animals</a:t>
            </a:r>
          </a:p>
        </p:txBody>
      </p:sp>
      <p:sp>
        <p:nvSpPr>
          <p:cNvPr id="9" name="TextBox 8"/>
          <p:cNvSpPr txBox="1"/>
          <p:nvPr/>
        </p:nvSpPr>
        <p:spPr>
          <a:xfrm>
            <a:off x="7889358" y="1350331"/>
            <a:ext cx="4057095" cy="2677656"/>
          </a:xfrm>
          <a:prstGeom prst="rect">
            <a:avLst/>
          </a:prstGeom>
          <a:noFill/>
          <a:ln w="38100">
            <a:solidFill>
              <a:srgbClr val="FF0000"/>
            </a:solidFill>
          </a:ln>
        </p:spPr>
        <p:txBody>
          <a:bodyPr wrap="square" rtlCol="0">
            <a:spAutoFit/>
          </a:bodyPr>
          <a:lstStyle/>
          <a:p>
            <a:r>
              <a:rPr lang="en-GB" sz="1400" b="1" dirty="0">
                <a:latin typeface="Century Gothic" panose="020B0502020202020204" pitchFamily="34" charset="0"/>
              </a:rPr>
              <a:t>Learning Objective for each lesson:</a:t>
            </a:r>
            <a:endParaRPr lang="en-GB" sz="1400" dirty="0">
              <a:latin typeface="Century Gothic" panose="020B0502020202020204" pitchFamily="34" charset="0"/>
            </a:endParaRPr>
          </a:p>
          <a:p>
            <a:pPr marL="342900" indent="-342900">
              <a:buAutoNum type="arabicParenR"/>
            </a:pPr>
            <a:r>
              <a:rPr lang="en-GB" sz="1400" dirty="0">
                <a:latin typeface="Century Gothic" panose="020B0502020202020204" pitchFamily="34" charset="0"/>
              </a:rPr>
              <a:t>I can understand some animal nouns in French.</a:t>
            </a:r>
          </a:p>
          <a:p>
            <a:pPr marL="342900" indent="-342900">
              <a:buAutoNum type="arabicParenR"/>
            </a:pPr>
            <a:r>
              <a:rPr lang="en-GB" sz="1400" dirty="0">
                <a:latin typeface="Century Gothic" panose="020B0502020202020204" pitchFamily="34" charset="0"/>
              </a:rPr>
              <a:t>I can recognise animal nouns in the plural </a:t>
            </a:r>
          </a:p>
          <a:p>
            <a:pPr marL="342900" indent="-342900">
              <a:buAutoNum type="arabicParenR"/>
            </a:pPr>
            <a:r>
              <a:rPr lang="en-GB" sz="1400" dirty="0">
                <a:latin typeface="Century Gothic" panose="020B0502020202020204" pitchFamily="34" charset="0"/>
              </a:rPr>
              <a:t>I can say which animal I have. </a:t>
            </a:r>
          </a:p>
          <a:p>
            <a:pPr marL="342900" indent="-342900">
              <a:buAutoNum type="arabicParenR"/>
            </a:pPr>
            <a:r>
              <a:rPr lang="en-GB" sz="1400" dirty="0">
                <a:latin typeface="Century Gothic" panose="020B0502020202020204" pitchFamily="34" charset="0"/>
              </a:rPr>
              <a:t>I can tell someone what my favourite animal is.</a:t>
            </a:r>
          </a:p>
          <a:p>
            <a:pPr marL="342900" indent="-342900">
              <a:buAutoNum type="arabicParenR"/>
            </a:pPr>
            <a:r>
              <a:rPr lang="en-GB" sz="1400" dirty="0">
                <a:latin typeface="Century Gothic" panose="020B0502020202020204" pitchFamily="34" charset="0"/>
              </a:rPr>
              <a:t>I can listen and join in a story about animals. </a:t>
            </a:r>
          </a:p>
          <a:p>
            <a:pPr marL="342900" indent="-342900">
              <a:buAutoNum type="arabicParenR"/>
            </a:pPr>
            <a:r>
              <a:rPr lang="en-GB" sz="1400" dirty="0">
                <a:latin typeface="Century Gothic" panose="020B0502020202020204" pitchFamily="34" charset="0"/>
              </a:rPr>
              <a:t>I can use a model to write a simple story about animals.</a:t>
            </a:r>
          </a:p>
        </p:txBody>
      </p:sp>
      <p:sp>
        <p:nvSpPr>
          <p:cNvPr id="11" name="Rectangle 10"/>
          <p:cNvSpPr/>
          <p:nvPr/>
        </p:nvSpPr>
        <p:spPr>
          <a:xfrm>
            <a:off x="253336" y="6423709"/>
            <a:ext cx="3249608" cy="307777"/>
          </a:xfrm>
          <a:prstGeom prst="rect">
            <a:avLst/>
          </a:prstGeom>
        </p:spPr>
        <p:txBody>
          <a:bodyPr wrap="none">
            <a:spAutoFit/>
          </a:bodyPr>
          <a:lstStyle/>
          <a:p>
            <a:r>
              <a:rPr lang="en-GB" sz="1400" dirty="0">
                <a:latin typeface="Century Gothic" panose="020B0502020202020204" pitchFamily="34" charset="0"/>
                <a:ea typeface="Calibri" panose="020F0502020204030204" pitchFamily="34" charset="0"/>
                <a:cs typeface="Times New Roman" panose="02020603050405020304" pitchFamily="18" charset="0"/>
              </a:rPr>
              <a:t>© Primary Languages Network 2024</a:t>
            </a:r>
            <a:endParaRPr lang="en-GB" sz="1400" dirty="0">
              <a:latin typeface="Century Gothic" panose="020B0502020202020204" pitchFamily="34" charset="0"/>
            </a:endParaRPr>
          </a:p>
        </p:txBody>
      </p:sp>
      <p:sp>
        <p:nvSpPr>
          <p:cNvPr id="13" name="TextBox 12"/>
          <p:cNvSpPr txBox="1"/>
          <p:nvPr/>
        </p:nvSpPr>
        <p:spPr>
          <a:xfrm>
            <a:off x="253336" y="5602038"/>
            <a:ext cx="11693116" cy="738664"/>
          </a:xfrm>
          <a:prstGeom prst="rect">
            <a:avLst/>
          </a:prstGeom>
          <a:noFill/>
          <a:ln w="38100">
            <a:solidFill>
              <a:srgbClr val="8A095B"/>
            </a:solidFill>
          </a:ln>
        </p:spPr>
        <p:txBody>
          <a:bodyPr wrap="square" rtlCol="0">
            <a:spAutoFit/>
          </a:bodyPr>
          <a:lstStyle/>
          <a:p>
            <a:r>
              <a:rPr lang="en-GB" sz="1400" b="1" dirty="0">
                <a:latin typeface="Century Gothic" panose="020B0502020202020204" pitchFamily="34" charset="0"/>
              </a:rPr>
              <a:t>Key Performance Indicators</a:t>
            </a:r>
          </a:p>
          <a:p>
            <a:r>
              <a:rPr lang="en-GB" sz="1400" dirty="0">
                <a:latin typeface="Century Gothic" panose="020B0502020202020204" pitchFamily="34" charset="0"/>
              </a:rPr>
              <a:t>Can remember and say animal nouns. Can attempt to write accurately a number and an animal noun in the plural.  Can say a simple sentence to say which animal they have. Can say a simple sentence to say their favourite animal. </a:t>
            </a:r>
            <a:endParaRPr lang="en-GB" sz="1400" dirty="0"/>
          </a:p>
        </p:txBody>
      </p:sp>
      <p:sp>
        <p:nvSpPr>
          <p:cNvPr id="14" name="TextBox 5">
            <a:extLst>
              <a:ext uri="{FF2B5EF4-FFF2-40B4-BE49-F238E27FC236}">
                <a16:creationId xmlns:a16="http://schemas.microsoft.com/office/drawing/2014/main" id="{E1A7A250-9F90-427E-B55D-1A44A03C7DEA}"/>
              </a:ext>
            </a:extLst>
          </p:cNvPr>
          <p:cNvSpPr txBox="1"/>
          <p:nvPr/>
        </p:nvSpPr>
        <p:spPr>
          <a:xfrm>
            <a:off x="245547" y="1291131"/>
            <a:ext cx="7451939" cy="3970318"/>
          </a:xfrm>
          <a:prstGeom prst="rect">
            <a:avLst/>
          </a:prstGeom>
          <a:noFill/>
          <a:ln w="38100">
            <a:solidFill>
              <a:srgbClr val="00AEEF"/>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dirty="0">
                <a:latin typeface="Century Gothic" panose="020B0502020202020204" pitchFamily="34" charset="0"/>
              </a:rPr>
              <a:t>In this module:</a:t>
            </a:r>
          </a:p>
          <a:p>
            <a:r>
              <a:rPr lang="en-GB" sz="1400" dirty="0">
                <a:latin typeface="Century Gothic" panose="020B0502020202020204" pitchFamily="34" charset="0"/>
              </a:rPr>
              <a:t>The children will start this half term with a topic on animals. This unit will introduce the children to nouns then they will learn the plurals of animal nouns and express which animal they have as well as which one is their favourite.</a:t>
            </a:r>
          </a:p>
          <a:p>
            <a:r>
              <a:rPr lang="en-GB" sz="1400" dirty="0">
                <a:latin typeface="Century Gothic" panose="020B0502020202020204" pitchFamily="34" charset="0"/>
              </a:rPr>
              <a:t>The children will go on to follow a story about animals and use this as a model to write their own sentences. </a:t>
            </a:r>
          </a:p>
          <a:p>
            <a:r>
              <a:rPr lang="en-GB" sz="1400" dirty="0">
                <a:latin typeface="Century Gothic" panose="020B0502020202020204" pitchFamily="34" charset="0"/>
              </a:rPr>
              <a:t>Through songs, games, native speaker clips, independent tasks and a story, they will explore the following content, topics and language: </a:t>
            </a:r>
          </a:p>
          <a:p>
            <a:endParaRPr lang="en-GB" sz="1400" dirty="0">
              <a:latin typeface="Century Gothic" panose="020B0502020202020204" pitchFamily="34" charset="0"/>
            </a:endParaRPr>
          </a:p>
          <a:p>
            <a:r>
              <a:rPr lang="en-GB" sz="1400" b="1" dirty="0">
                <a:latin typeface="Century Gothic" panose="020B0502020202020204" pitchFamily="34" charset="0"/>
              </a:rPr>
              <a:t>Animal nouns </a:t>
            </a:r>
          </a:p>
          <a:p>
            <a:pPr marL="285750" indent="-285750">
              <a:buFontTx/>
              <a:buChar char="-"/>
            </a:pPr>
            <a:r>
              <a:rPr lang="en-GB" sz="1400" dirty="0">
                <a:latin typeface="Century Gothic" panose="020B0502020202020204" pitchFamily="34" charset="0"/>
              </a:rPr>
              <a:t>Learn the nouns for animals.</a:t>
            </a:r>
          </a:p>
          <a:p>
            <a:pPr marL="285750" indent="-285750">
              <a:buFontTx/>
              <a:buChar char="-"/>
            </a:pPr>
            <a:r>
              <a:rPr lang="en-GB" sz="1400" dirty="0">
                <a:latin typeface="Century Gothic" panose="020B0502020202020204" pitchFamily="34" charset="0"/>
              </a:rPr>
              <a:t>Learn the plural for animal nouns. </a:t>
            </a:r>
          </a:p>
          <a:p>
            <a:r>
              <a:rPr lang="en-GB" sz="1400" b="1" dirty="0">
                <a:latin typeface="Century Gothic" panose="020B0502020202020204" pitchFamily="34" charset="0"/>
              </a:rPr>
              <a:t>Animal sentences </a:t>
            </a:r>
          </a:p>
          <a:p>
            <a:pPr marL="171450" indent="-171450">
              <a:buFontTx/>
              <a:buChar char="-"/>
            </a:pPr>
            <a:r>
              <a:rPr lang="en-GB" sz="1400" dirty="0">
                <a:latin typeface="Century Gothic" panose="020B0502020202020204" pitchFamily="34" charset="0"/>
              </a:rPr>
              <a:t>Learn to say which animal they have.</a:t>
            </a:r>
          </a:p>
          <a:p>
            <a:pPr marL="171450" indent="-171450">
              <a:buFontTx/>
              <a:buChar char="-"/>
            </a:pPr>
            <a:r>
              <a:rPr lang="en-GB" sz="1400" dirty="0">
                <a:latin typeface="Century Gothic" panose="020B0502020202020204" pitchFamily="34" charset="0"/>
              </a:rPr>
              <a:t>Learn how to say what their favourite animal is.</a:t>
            </a:r>
          </a:p>
          <a:p>
            <a:r>
              <a:rPr lang="en-GB" sz="1400" b="1" dirty="0">
                <a:latin typeface="Century Gothic" panose="020B0502020202020204" pitchFamily="34" charset="0"/>
              </a:rPr>
              <a:t>Animal story </a:t>
            </a:r>
          </a:p>
          <a:p>
            <a:pPr marL="171450" indent="-171450">
              <a:buFontTx/>
              <a:buChar char="-"/>
            </a:pPr>
            <a:r>
              <a:rPr lang="en-GB" sz="1400" dirty="0">
                <a:latin typeface="Century Gothic" panose="020B0502020202020204" pitchFamily="34" charset="0"/>
              </a:rPr>
              <a:t>Follow a story about animals.</a:t>
            </a:r>
          </a:p>
          <a:p>
            <a:pPr marL="171450" indent="-171450">
              <a:buFontTx/>
              <a:buChar char="-"/>
            </a:pPr>
            <a:r>
              <a:rPr lang="en-GB" sz="1400" dirty="0">
                <a:latin typeface="Century Gothic" panose="020B0502020202020204" pitchFamily="34" charset="0"/>
              </a:rPr>
              <a:t>Write sentences about animals using a model.</a:t>
            </a:r>
          </a:p>
        </p:txBody>
      </p:sp>
      <p:sp>
        <p:nvSpPr>
          <p:cNvPr id="15" name="TextBox 8">
            <a:extLst>
              <a:ext uri="{FF2B5EF4-FFF2-40B4-BE49-F238E27FC236}">
                <a16:creationId xmlns:a16="http://schemas.microsoft.com/office/drawing/2014/main" id="{62446484-3D5F-4B8F-BDB7-132DCAA48395}"/>
              </a:ext>
            </a:extLst>
          </p:cNvPr>
          <p:cNvSpPr txBox="1"/>
          <p:nvPr/>
        </p:nvSpPr>
        <p:spPr>
          <a:xfrm>
            <a:off x="7889358" y="4461343"/>
            <a:ext cx="4057094" cy="307777"/>
          </a:xfrm>
          <a:prstGeom prst="rect">
            <a:avLst/>
          </a:prstGeom>
          <a:noFill/>
          <a:ln w="38100">
            <a:solidFill>
              <a:srgbClr val="21B413"/>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400">
                <a:latin typeface="Century Gothic" panose="020B0502020202020204" pitchFamily="34" charset="0"/>
                <a:hlinkClick r:id="rId2"/>
              </a:rPr>
              <a:t>Examples of work - Animals</a:t>
            </a:r>
            <a:endParaRPr lang="en-GB" sz="1400">
              <a:latin typeface="Century Gothic" panose="020B0502020202020204" pitchFamily="34" charset="0"/>
            </a:endParaRPr>
          </a:p>
        </p:txBody>
      </p:sp>
      <p:pic>
        <p:nvPicPr>
          <p:cNvPr id="2" name="Picture 1" descr="A close-up of a logo&#10;&#10;Description automatically generated">
            <a:extLst>
              <a:ext uri="{FF2B5EF4-FFF2-40B4-BE49-F238E27FC236}">
                <a16:creationId xmlns:a16="http://schemas.microsoft.com/office/drawing/2014/main" id="{595B298F-AB41-4500-AD1B-3858B1A5ED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1378" y="177540"/>
            <a:ext cx="1181299" cy="1181299"/>
          </a:xfrm>
          <a:prstGeom prst="rect">
            <a:avLst/>
          </a:prstGeom>
        </p:spPr>
      </p:pic>
      <p:pic>
        <p:nvPicPr>
          <p:cNvPr id="4" name="Picture 3" descr="A picture containing drawing&#10;&#10;Description automatically generated">
            <a:extLst>
              <a:ext uri="{FF2B5EF4-FFF2-40B4-BE49-F238E27FC236}">
                <a16:creationId xmlns:a16="http://schemas.microsoft.com/office/drawing/2014/main" id="{7B288DE1-F026-E142-2E94-10E51E64756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2677" y="392972"/>
            <a:ext cx="1019513" cy="679675"/>
          </a:xfrm>
          <a:prstGeom prst="rect">
            <a:avLst/>
          </a:prstGeom>
        </p:spPr>
      </p:pic>
    </p:spTree>
    <p:extLst>
      <p:ext uri="{BB962C8B-B14F-4D97-AF65-F5344CB8AC3E}">
        <p14:creationId xmlns:p14="http://schemas.microsoft.com/office/powerpoint/2010/main" val="4172752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349</TotalTime>
  <Words>278</Words>
  <Application>Microsoft Office PowerPoint</Application>
  <PresentationFormat>Widescreen</PresentationFormat>
  <Paragraphs>27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Janet Lloyd</dc:creator>
  <cp:lastModifiedBy>Sanderson, Lynn</cp:lastModifiedBy>
  <cp:revision>52</cp:revision>
  <cp:lastPrinted>2019-02-25T10:36:43Z</cp:lastPrinted>
  <dcterms:created xsi:type="dcterms:W3CDTF">2019-02-25T10:25:29Z</dcterms:created>
  <dcterms:modified xsi:type="dcterms:W3CDTF">2025-09-24T15:19:01Z</dcterms:modified>
</cp:coreProperties>
</file>