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88163" cy="100187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B413"/>
    <a:srgbClr val="FAB122"/>
    <a:srgbClr val="8A095B"/>
    <a:srgbClr val="00A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74BBF7-69C6-4DFE-9B17-F6EBA7C10B39}" v="3" dt="2024-10-16T09:26:59.0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4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57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837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4830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088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15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891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75872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3223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69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79216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548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9409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6EF688-72EB-4B25-AA9C-B95F9652A26B}" type="datetimeFigureOut">
              <a:rPr lang="en-GB" smtClean="0"/>
              <a:t>24/09/2025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FDD29-91FB-4B1B-8D1A-3DD62ECB45B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833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ln.myvle.co.uk/index.php?name=FileManager&amp;fid=4L24262928282621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13838" y="382688"/>
            <a:ext cx="7148987" cy="830997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8A095B"/>
                </a:solidFill>
                <a:latin typeface="Century Gothic" panose="020B0502020202020204" pitchFamily="34" charset="0"/>
              </a:rPr>
              <a:t>Medium Term Plan </a:t>
            </a:r>
          </a:p>
          <a:p>
            <a:r>
              <a:rPr lang="en-GB" sz="2400" b="1" dirty="0">
                <a:solidFill>
                  <a:srgbClr val="8A095B"/>
                </a:solidFill>
                <a:latin typeface="Century Gothic" panose="020B0502020202020204" pitchFamily="34" charset="0"/>
              </a:rPr>
              <a:t>Stage 1 The Hungry Giant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47497" y="1419598"/>
            <a:ext cx="3946319" cy="267765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Learning Objective for each lesson:</a:t>
            </a:r>
            <a:endParaRPr lang="en-GB" sz="1400" dirty="0">
              <a:latin typeface="Century Gothic" panose="020B0502020202020204" pitchFamily="34" charset="0"/>
            </a:endParaRPr>
          </a:p>
          <a:p>
            <a:pPr marL="342900" indent="-342900">
              <a:buAutoNum type="arabicParenR"/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can understand and say some fruit and vegetable nouns</a:t>
            </a:r>
          </a:p>
          <a:p>
            <a:pPr marL="342900" indent="-342900">
              <a:buAutoNum type="arabicParenR"/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can recognise fruit and vegetable nouns in the plural form.</a:t>
            </a:r>
          </a:p>
          <a:p>
            <a:pPr marL="342900" indent="-342900">
              <a:buAutoNum type="arabicParenR"/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can understand and enjoy a story about fruits and vegetables.</a:t>
            </a:r>
          </a:p>
          <a:p>
            <a:pPr marL="342900" indent="-342900">
              <a:buAutoNum type="arabicParenR"/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can ask politely for fruits and vegetables.</a:t>
            </a:r>
          </a:p>
          <a:p>
            <a:pPr marL="342900" indent="-342900">
              <a:buAutoNum type="arabicParenR"/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can write a polite request. </a:t>
            </a:r>
          </a:p>
          <a:p>
            <a:pPr marL="342900" indent="-342900">
              <a:buAutoNum type="arabicParenR"/>
            </a:pPr>
            <a:r>
              <a:rPr lang="en-GB" sz="1400" dirty="0">
                <a:effectLst/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en-GB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 create my own “Hungry Giant” story. </a:t>
            </a:r>
            <a:endParaRPr lang="en-GB" sz="1400" dirty="0">
              <a:latin typeface="Century Gothic" panose="020B050202020202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57053" y="6485251"/>
            <a:ext cx="324960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dirty="0">
                <a:latin typeface="Century Gothic" panose="020B0502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© Primary Languages Network 2024</a:t>
            </a:r>
            <a:endParaRPr lang="en-GB" sz="1400" dirty="0">
              <a:latin typeface="Century Gothic" panose="020B0502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3338" y="5462437"/>
            <a:ext cx="11693116" cy="954107"/>
          </a:xfrm>
          <a:prstGeom prst="rect">
            <a:avLst/>
          </a:prstGeom>
          <a:noFill/>
          <a:ln w="38100">
            <a:solidFill>
              <a:srgbClr val="8A095B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Century Gothic" panose="020B0502020202020204" pitchFamily="34" charset="0"/>
              </a:rPr>
              <a:t>Key Performance Indicators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Can say and understand fruit and vegetable nouns. Can recall numbers to 20 and count fruits and vegetables. Can understand, enjoy and join in with a story. Can ask politely for an item in French. Can play a board game and ask politely for an item. Can write a short sentence in French using a model. </a:t>
            </a:r>
            <a:endParaRPr lang="en-GB" sz="1400" dirty="0"/>
          </a:p>
        </p:txBody>
      </p:sp>
      <p:sp>
        <p:nvSpPr>
          <p:cNvPr id="14" name="TextBox 5">
            <a:extLst>
              <a:ext uri="{FF2B5EF4-FFF2-40B4-BE49-F238E27FC236}">
                <a16:creationId xmlns:a16="http://schemas.microsoft.com/office/drawing/2014/main" id="{E1A7A250-9F90-427E-B55D-1A44A03C7DEA}"/>
              </a:ext>
            </a:extLst>
          </p:cNvPr>
          <p:cNvSpPr txBox="1"/>
          <p:nvPr/>
        </p:nvSpPr>
        <p:spPr>
          <a:xfrm>
            <a:off x="253338" y="1423413"/>
            <a:ext cx="7577428" cy="3970318"/>
          </a:xfrm>
          <a:prstGeom prst="rect">
            <a:avLst/>
          </a:prstGeom>
          <a:noFill/>
          <a:ln w="38100">
            <a:solidFill>
              <a:srgbClr val="00AEEF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400" b="1" dirty="0">
                <a:latin typeface="Century Gothic" panose="020B0502020202020204" pitchFamily="34" charset="0"/>
              </a:rPr>
              <a:t>In this module:</a:t>
            </a:r>
          </a:p>
          <a:p>
            <a:r>
              <a:rPr lang="en-GB" sz="1400" dirty="0">
                <a:latin typeface="Century Gothic" panose="020B0502020202020204" pitchFamily="34" charset="0"/>
              </a:rPr>
              <a:t>This half term is a great opportunity to revisit prior language learning of rules about nouns that the children were introduced to in the “Animals” module, to revisit numbers 0-20  and to introduce the children to polite requests and enjoy a simple target language story ,board game and performance about “The Hungry Giant”. </a:t>
            </a:r>
          </a:p>
          <a:p>
            <a:endParaRPr lang="en-GB" sz="1400" dirty="0">
              <a:latin typeface="Century Gothic" panose="020B0502020202020204" pitchFamily="34" charset="0"/>
            </a:endParaRPr>
          </a:p>
          <a:p>
            <a:r>
              <a:rPr lang="en-GB" sz="1400" dirty="0">
                <a:latin typeface="Century Gothic" panose="020B0502020202020204" pitchFamily="34" charset="0"/>
              </a:rPr>
              <a:t>Through songs, games and independent tasks, they will explore the following content, topics and language: </a:t>
            </a:r>
          </a:p>
          <a:p>
            <a:endParaRPr lang="en-GB" sz="1400" dirty="0">
              <a:latin typeface="Century Gothic" panose="020B0502020202020204" pitchFamily="34" charset="0"/>
            </a:endParaRPr>
          </a:p>
          <a:p>
            <a:r>
              <a:rPr lang="en-GB" sz="1400" b="1" dirty="0">
                <a:latin typeface="Century Gothic" panose="020B0502020202020204" pitchFamily="34" charset="0"/>
              </a:rPr>
              <a:t>Fruit and vegetable nouns </a:t>
            </a: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Singular and plural nouns for some fruits and vegetables</a:t>
            </a: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Revisit numbers 0-20 in French. </a:t>
            </a:r>
          </a:p>
          <a:p>
            <a:r>
              <a:rPr lang="en-GB" sz="1400" b="1" dirty="0">
                <a:latin typeface="Century Gothic" panose="020B0502020202020204" pitchFamily="34" charset="0"/>
              </a:rPr>
              <a:t>Hungry giant</a:t>
            </a: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Follow and understand a simple story</a:t>
            </a: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Say and write a polite request </a:t>
            </a: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Play a simple board game</a:t>
            </a: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Join in with retelling a story</a:t>
            </a:r>
          </a:p>
          <a:p>
            <a:pPr marL="171450" indent="-171450">
              <a:buFontTx/>
              <a:buChar char="-"/>
            </a:pPr>
            <a:r>
              <a:rPr lang="en-GB" sz="1400" dirty="0">
                <a:latin typeface="Century Gothic" panose="020B0502020202020204" pitchFamily="34" charset="0"/>
              </a:rPr>
              <a:t>Create own “Hungry Giant” story. </a:t>
            </a:r>
          </a:p>
        </p:txBody>
      </p:sp>
      <p:sp>
        <p:nvSpPr>
          <p:cNvPr id="15" name="TextBox 8">
            <a:extLst>
              <a:ext uri="{FF2B5EF4-FFF2-40B4-BE49-F238E27FC236}">
                <a16:creationId xmlns:a16="http://schemas.microsoft.com/office/drawing/2014/main" id="{62446484-3D5F-4B8F-BDB7-132DCAA48395}"/>
              </a:ext>
            </a:extLst>
          </p:cNvPr>
          <p:cNvSpPr txBox="1"/>
          <p:nvPr/>
        </p:nvSpPr>
        <p:spPr>
          <a:xfrm>
            <a:off x="7963480" y="4385606"/>
            <a:ext cx="4057094" cy="307777"/>
          </a:xfrm>
          <a:prstGeom prst="rect">
            <a:avLst/>
          </a:prstGeom>
          <a:noFill/>
          <a:ln w="38100">
            <a:solidFill>
              <a:srgbClr val="21B413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400">
                <a:latin typeface="Century Gothic" panose="020B0502020202020204" pitchFamily="34" charset="0"/>
                <a:hlinkClick r:id="rId2"/>
              </a:rPr>
              <a:t>Examples of work - Hungry Giant</a:t>
            </a:r>
            <a:endParaRPr lang="en-GB" sz="1400" dirty="0">
              <a:latin typeface="Century Gothic" panose="020B0502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3EFF1DE-28E5-B941-DE5B-EA545149903F}"/>
              </a:ext>
            </a:extLst>
          </p:cNvPr>
          <p:cNvSpPr/>
          <p:nvPr/>
        </p:nvSpPr>
        <p:spPr>
          <a:xfrm>
            <a:off x="0" y="-5507"/>
            <a:ext cx="12192000" cy="243632"/>
          </a:xfrm>
          <a:prstGeom prst="rect">
            <a:avLst/>
          </a:prstGeom>
          <a:solidFill>
            <a:srgbClr val="00AE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lose-up of a logo&#10;&#10;Description automatically generated">
            <a:extLst>
              <a:ext uri="{FF2B5EF4-FFF2-40B4-BE49-F238E27FC236}">
                <a16:creationId xmlns:a16="http://schemas.microsoft.com/office/drawing/2014/main" id="{C2056252-C457-17C0-57DC-DCF3159AAD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1378" y="93736"/>
            <a:ext cx="1181299" cy="1181299"/>
          </a:xfrm>
          <a:prstGeom prst="rect">
            <a:avLst/>
          </a:prstGeom>
        </p:spPr>
      </p:pic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D218923A-6975-2957-E439-3ED63679F41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2677" y="297682"/>
            <a:ext cx="1019513" cy="679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752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286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Janet Lloyd</dc:creator>
  <cp:lastModifiedBy>Sanderson, Lynn</cp:lastModifiedBy>
  <cp:revision>55</cp:revision>
  <cp:lastPrinted>2019-02-25T10:36:43Z</cp:lastPrinted>
  <dcterms:created xsi:type="dcterms:W3CDTF">2019-02-25T10:25:29Z</dcterms:created>
  <dcterms:modified xsi:type="dcterms:W3CDTF">2025-09-24T15:21:50Z</dcterms:modified>
</cp:coreProperties>
</file>