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B413"/>
    <a:srgbClr val="FAB122"/>
    <a:srgbClr val="8A095B"/>
    <a:srgbClr val="00A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294C58-BA62-43B9-9050-E7BFA5FEF577}" v="8" dt="2025-01-10T06:53:40.0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4" autoAdjust="0"/>
    <p:restoredTop sz="94660"/>
  </p:normalViewPr>
  <p:slideViewPr>
    <p:cSldViewPr snapToGrid="0" showGuides="1">
      <p:cViewPr varScale="1">
        <p:scale>
          <a:sx n="55" d="100"/>
          <a:sy n="55" d="100"/>
        </p:scale>
        <p:origin x="57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218837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1374830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2525088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983155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D6EF688-72EB-4B25-AA9C-B95F9652A26B}"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1556891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D6EF688-72EB-4B25-AA9C-B95F9652A26B}"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3817587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D6EF688-72EB-4B25-AA9C-B95F9652A26B}" type="datetimeFigureOut">
              <a:rPr lang="en-GB" smtClean="0"/>
              <a:t>24/09/2025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3563223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D6EF688-72EB-4B25-AA9C-B95F9652A26B}" type="datetimeFigureOut">
              <a:rPr lang="en-GB" smtClean="0"/>
              <a:t>24/09/2025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67690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6EF688-72EB-4B25-AA9C-B95F9652A26B}" type="datetimeFigureOut">
              <a:rPr lang="en-GB" smtClean="0"/>
              <a:t>24/09/2025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404792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2601548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6EF688-72EB-4B25-AA9C-B95F9652A26B}"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0FDD29-91FB-4B1B-8D1A-3DD62ECB45BF}" type="slidenum">
              <a:rPr lang="en-GB" smtClean="0"/>
              <a:t>‹#›</a:t>
            </a:fld>
            <a:endParaRPr lang="en-GB"/>
          </a:p>
        </p:txBody>
      </p:sp>
    </p:spTree>
    <p:extLst>
      <p:ext uri="{BB962C8B-B14F-4D97-AF65-F5344CB8AC3E}">
        <p14:creationId xmlns:p14="http://schemas.microsoft.com/office/powerpoint/2010/main" val="1849409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EF688-72EB-4B25-AA9C-B95F9652A26B}" type="datetimeFigureOut">
              <a:rPr lang="en-GB" smtClean="0"/>
              <a:t>24/09/2025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FDD29-91FB-4B1B-8D1A-3DD62ECB45BF}" type="slidenum">
              <a:rPr lang="en-GB" smtClean="0"/>
              <a:t>‹#›</a:t>
            </a:fld>
            <a:endParaRPr lang="en-GB"/>
          </a:p>
        </p:txBody>
      </p:sp>
    </p:spTree>
    <p:extLst>
      <p:ext uri="{BB962C8B-B14F-4D97-AF65-F5344CB8AC3E}">
        <p14:creationId xmlns:p14="http://schemas.microsoft.com/office/powerpoint/2010/main" val="2046833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pln.myvle.co.uk/index.php?name=FileManager&amp;fid=4L2426292828262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TextBox 7"/>
          <p:cNvSpPr txBox="1"/>
          <p:nvPr/>
        </p:nvSpPr>
        <p:spPr>
          <a:xfrm>
            <a:off x="213838" y="382688"/>
            <a:ext cx="7148987" cy="830997"/>
          </a:xfrm>
          <a:prstGeom prst="rect">
            <a:avLst/>
          </a:prstGeom>
          <a:noFill/>
          <a:ln w="38100">
            <a:solidFill>
              <a:schemeClr val="bg1"/>
            </a:solidFill>
          </a:ln>
        </p:spPr>
        <p:txBody>
          <a:bodyPr wrap="square" rtlCol="0">
            <a:spAutoFit/>
          </a:bodyPr>
          <a:lstStyle/>
          <a:p>
            <a:r>
              <a:rPr lang="en-GB" sz="2400" b="1" dirty="0">
                <a:solidFill>
                  <a:srgbClr val="8A095B"/>
                </a:solidFill>
                <a:latin typeface="Century Gothic" panose="020B0502020202020204" pitchFamily="34" charset="0"/>
              </a:rPr>
              <a:t>Medium Term Plan </a:t>
            </a:r>
          </a:p>
          <a:p>
            <a:r>
              <a:rPr lang="en-GB" sz="2400" b="1" dirty="0">
                <a:solidFill>
                  <a:srgbClr val="8A095B"/>
                </a:solidFill>
                <a:latin typeface="Century Gothic" panose="020B0502020202020204" pitchFamily="34" charset="0"/>
              </a:rPr>
              <a:t>Stage 1 Going on a picnic and Where I live </a:t>
            </a:r>
          </a:p>
        </p:txBody>
      </p:sp>
      <p:sp>
        <p:nvSpPr>
          <p:cNvPr id="11" name="Rectangle 10"/>
          <p:cNvSpPr/>
          <p:nvPr/>
        </p:nvSpPr>
        <p:spPr>
          <a:xfrm>
            <a:off x="357053" y="6485251"/>
            <a:ext cx="3249608" cy="307777"/>
          </a:xfrm>
          <a:prstGeom prst="rect">
            <a:avLst/>
          </a:prstGeom>
        </p:spPr>
        <p:txBody>
          <a:bodyPr wrap="none">
            <a:spAutoFit/>
          </a:bodyPr>
          <a:lstStyle/>
          <a:p>
            <a:r>
              <a:rPr lang="en-GB" sz="1400" dirty="0">
                <a:latin typeface="Century Gothic" panose="020B0502020202020204" pitchFamily="34" charset="0"/>
                <a:ea typeface="Calibri" panose="020F0502020204030204" pitchFamily="34" charset="0"/>
                <a:cs typeface="Times New Roman" panose="02020603050405020304" pitchFamily="18" charset="0"/>
              </a:rPr>
              <a:t>© Primary Languages Network 2024</a:t>
            </a:r>
            <a:endParaRPr lang="en-GB" sz="1400" dirty="0">
              <a:latin typeface="Century Gothic" panose="020B0502020202020204" pitchFamily="34" charset="0"/>
            </a:endParaRPr>
          </a:p>
        </p:txBody>
      </p:sp>
      <p:sp>
        <p:nvSpPr>
          <p:cNvPr id="2" name="Rectangle 1">
            <a:extLst>
              <a:ext uri="{FF2B5EF4-FFF2-40B4-BE49-F238E27FC236}">
                <a16:creationId xmlns:a16="http://schemas.microsoft.com/office/drawing/2014/main" id="{E3EFF1DE-28E5-B941-DE5B-EA545149903F}"/>
              </a:ext>
            </a:extLst>
          </p:cNvPr>
          <p:cNvSpPr/>
          <p:nvPr/>
        </p:nvSpPr>
        <p:spPr>
          <a:xfrm>
            <a:off x="0" y="-5507"/>
            <a:ext cx="12192000" cy="243632"/>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close-up of a logo&#10;&#10;Description automatically generated">
            <a:extLst>
              <a:ext uri="{FF2B5EF4-FFF2-40B4-BE49-F238E27FC236}">
                <a16:creationId xmlns:a16="http://schemas.microsoft.com/office/drawing/2014/main" id="{C2056252-C457-17C0-57DC-DCF3159AADB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01378" y="93736"/>
            <a:ext cx="1181299" cy="1181299"/>
          </a:xfrm>
          <a:prstGeom prst="rect">
            <a:avLst/>
          </a:prstGeom>
        </p:spPr>
      </p:pic>
      <p:pic>
        <p:nvPicPr>
          <p:cNvPr id="5" name="Picture 4" descr="A picture containing drawing&#10;&#10;Description automatically generated">
            <a:extLst>
              <a:ext uri="{FF2B5EF4-FFF2-40B4-BE49-F238E27FC236}">
                <a16:creationId xmlns:a16="http://schemas.microsoft.com/office/drawing/2014/main" id="{D218923A-6975-2957-E439-3ED63679F4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2677" y="297682"/>
            <a:ext cx="1019513" cy="679675"/>
          </a:xfrm>
          <a:prstGeom prst="rect">
            <a:avLst/>
          </a:prstGeom>
        </p:spPr>
      </p:pic>
      <p:sp>
        <p:nvSpPr>
          <p:cNvPr id="3" name="TextBox 2">
            <a:extLst>
              <a:ext uri="{FF2B5EF4-FFF2-40B4-BE49-F238E27FC236}">
                <a16:creationId xmlns:a16="http://schemas.microsoft.com/office/drawing/2014/main" id="{53CE2AD8-420E-74B4-6917-C995BF272916}"/>
              </a:ext>
            </a:extLst>
          </p:cNvPr>
          <p:cNvSpPr txBox="1"/>
          <p:nvPr/>
        </p:nvSpPr>
        <p:spPr>
          <a:xfrm>
            <a:off x="253338" y="5462437"/>
            <a:ext cx="11693116" cy="954107"/>
          </a:xfrm>
          <a:prstGeom prst="rect">
            <a:avLst/>
          </a:prstGeom>
          <a:noFill/>
          <a:ln w="38100">
            <a:solidFill>
              <a:srgbClr val="8A095B"/>
            </a:solidFill>
          </a:ln>
        </p:spPr>
        <p:txBody>
          <a:bodyPr wrap="square" rtlCol="0">
            <a:spAutoFit/>
          </a:bodyPr>
          <a:lstStyle/>
          <a:p>
            <a:r>
              <a:rPr lang="en-GB" sz="1400" b="1" dirty="0">
                <a:latin typeface="Century Gothic" panose="020B0502020202020204" pitchFamily="34" charset="0"/>
              </a:rPr>
              <a:t>Key Performance Indicators</a:t>
            </a:r>
          </a:p>
          <a:p>
            <a:r>
              <a:rPr lang="en-GB" sz="1400" dirty="0">
                <a:latin typeface="Century Gothic" panose="020B0502020202020204" pitchFamily="34" charset="0"/>
              </a:rPr>
              <a:t>Can say and understand nouns for picnic food and drinks. Can remember, say and recognise 6 colours and numbers to 15</a:t>
            </a:r>
            <a:r>
              <a:rPr lang="en-GB" sz="1400" dirty="0"/>
              <a:t>. </a:t>
            </a:r>
            <a:r>
              <a:rPr lang="en-GB" sz="1400" dirty="0">
                <a:latin typeface="Century Gothic" panose="020B0502020202020204" pitchFamily="34" charset="0"/>
              </a:rPr>
              <a:t>Can understand, enjoy and join in with a story. Can write a short sentence in French using a model. Can ask the question where do you live and give an answer. </a:t>
            </a:r>
            <a:endParaRPr lang="en-GB" sz="1400" dirty="0"/>
          </a:p>
        </p:txBody>
      </p:sp>
      <p:sp>
        <p:nvSpPr>
          <p:cNvPr id="6" name="TextBox 5">
            <a:extLst>
              <a:ext uri="{FF2B5EF4-FFF2-40B4-BE49-F238E27FC236}">
                <a16:creationId xmlns:a16="http://schemas.microsoft.com/office/drawing/2014/main" id="{35B4AAD8-A29A-892B-5FD3-307BCFF0CDD7}"/>
              </a:ext>
            </a:extLst>
          </p:cNvPr>
          <p:cNvSpPr txBox="1"/>
          <p:nvPr/>
        </p:nvSpPr>
        <p:spPr>
          <a:xfrm>
            <a:off x="253338" y="1423413"/>
            <a:ext cx="7577428" cy="3970318"/>
          </a:xfrm>
          <a:prstGeom prst="rect">
            <a:avLst/>
          </a:prstGeom>
          <a:noFill/>
          <a:ln w="38100">
            <a:solidFill>
              <a:srgbClr val="00AEEF"/>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dirty="0">
                <a:latin typeface="Century Gothic" panose="020B0502020202020204" pitchFamily="34" charset="0"/>
              </a:rPr>
              <a:t>In this module:</a:t>
            </a:r>
          </a:p>
          <a:p>
            <a:r>
              <a:rPr lang="en-GB" sz="1400" dirty="0">
                <a:latin typeface="Century Gothic" panose="020B0502020202020204" pitchFamily="34" charset="0"/>
              </a:rPr>
              <a:t>This half term the children will start with a picnic theme, learning the nouns for picnic foods and drinks and possible locations for a picnic. The children will then follow a story about a picnic and use the structure to adapt and write their own story. </a:t>
            </a:r>
          </a:p>
          <a:p>
            <a:r>
              <a:rPr lang="en-GB" sz="1400" dirty="0">
                <a:latin typeface="Century Gothic" panose="020B0502020202020204" pitchFamily="34" charset="0"/>
              </a:rPr>
              <a:t>The children will go on to explore the map of France, learning the question ‘Where do you live?’ and the response ‘I live in…’ in French, and recapping other personal information questions and answers.</a:t>
            </a:r>
          </a:p>
          <a:p>
            <a:endParaRPr lang="en-GB" sz="1400" dirty="0">
              <a:latin typeface="Century Gothic" panose="020B0502020202020204" pitchFamily="34" charset="0"/>
            </a:endParaRPr>
          </a:p>
          <a:p>
            <a:r>
              <a:rPr lang="en-GB" sz="1400" b="1" dirty="0">
                <a:latin typeface="Century Gothic" panose="020B0502020202020204" pitchFamily="34" charset="0"/>
              </a:rPr>
              <a:t>Going on a picnic</a:t>
            </a:r>
            <a:endParaRPr lang="en-GB" sz="1400" dirty="0">
              <a:latin typeface="Century Gothic" panose="020B0502020202020204" pitchFamily="34" charset="0"/>
            </a:endParaRPr>
          </a:p>
          <a:p>
            <a:pPr marL="171450" indent="-171450">
              <a:buFontTx/>
              <a:buChar char="-"/>
            </a:pPr>
            <a:r>
              <a:rPr lang="en-GB" sz="1400" dirty="0">
                <a:latin typeface="Century Gothic" panose="020B0502020202020204" pitchFamily="34" charset="0"/>
              </a:rPr>
              <a:t>Explore nouns for picnic items</a:t>
            </a:r>
          </a:p>
          <a:p>
            <a:pPr marL="171450" indent="-171450">
              <a:buFontTx/>
              <a:buChar char="-"/>
            </a:pPr>
            <a:r>
              <a:rPr lang="en-GB" sz="1400" dirty="0">
                <a:latin typeface="Century Gothic" panose="020B0502020202020204" pitchFamily="34" charset="0"/>
              </a:rPr>
              <a:t>Explore possible locations for a picnic</a:t>
            </a:r>
          </a:p>
          <a:p>
            <a:pPr marL="171450" indent="-171450">
              <a:buFontTx/>
              <a:buChar char="-"/>
            </a:pPr>
            <a:r>
              <a:rPr lang="en-GB" sz="1400" dirty="0">
                <a:latin typeface="Century Gothic" panose="020B0502020202020204" pitchFamily="34" charset="0"/>
              </a:rPr>
              <a:t>Follow a story about a picnic, revisiting colours and numbers</a:t>
            </a:r>
          </a:p>
          <a:p>
            <a:pPr marL="171450" indent="-171450">
              <a:buFontTx/>
              <a:buChar char="-"/>
            </a:pPr>
            <a:r>
              <a:rPr lang="en-GB" sz="1400" dirty="0">
                <a:latin typeface="Century Gothic" panose="020B0502020202020204" pitchFamily="34" charset="0"/>
              </a:rPr>
              <a:t>Build own picnic story</a:t>
            </a:r>
          </a:p>
          <a:p>
            <a:endParaRPr lang="en-GB" sz="1400" dirty="0">
              <a:latin typeface="Century Gothic" panose="020B0502020202020204" pitchFamily="34" charset="0"/>
            </a:endParaRPr>
          </a:p>
          <a:p>
            <a:r>
              <a:rPr lang="en-GB" sz="1400" b="1" dirty="0">
                <a:latin typeface="Century Gothic" panose="020B0502020202020204" pitchFamily="34" charset="0"/>
              </a:rPr>
              <a:t>Aliens in France</a:t>
            </a:r>
            <a:endParaRPr lang="en-GB" sz="1400" dirty="0">
              <a:latin typeface="Century Gothic" panose="020B0502020202020204" pitchFamily="34" charset="0"/>
            </a:endParaRPr>
          </a:p>
          <a:p>
            <a:pPr marL="171450" indent="-171450">
              <a:buFontTx/>
              <a:buChar char="-"/>
            </a:pPr>
            <a:r>
              <a:rPr lang="en-GB" sz="1400" dirty="0">
                <a:latin typeface="Century Gothic" panose="020B0502020202020204" pitchFamily="34" charset="0"/>
              </a:rPr>
              <a:t>Explore map of France</a:t>
            </a:r>
          </a:p>
          <a:p>
            <a:pPr marL="171450" indent="-171450">
              <a:buFontTx/>
              <a:buChar char="-"/>
            </a:pPr>
            <a:r>
              <a:rPr lang="en-GB" sz="1400" dirty="0">
                <a:latin typeface="Century Gothic" panose="020B0502020202020204" pitchFamily="34" charset="0"/>
              </a:rPr>
              <a:t>Ask ‘Where do you live?’ and answer ‘I live in..’ in French</a:t>
            </a:r>
          </a:p>
          <a:p>
            <a:pPr marL="171450" indent="-171450">
              <a:buFontTx/>
              <a:buChar char="-"/>
            </a:pPr>
            <a:r>
              <a:rPr lang="en-GB" sz="1400" dirty="0">
                <a:latin typeface="Century Gothic" panose="020B0502020202020204" pitchFamily="34" charset="0"/>
              </a:rPr>
              <a:t>Revisit personal information questions and answers</a:t>
            </a:r>
          </a:p>
        </p:txBody>
      </p:sp>
      <p:sp>
        <p:nvSpPr>
          <p:cNvPr id="7" name="TextBox 8">
            <a:extLst>
              <a:ext uri="{FF2B5EF4-FFF2-40B4-BE49-F238E27FC236}">
                <a16:creationId xmlns:a16="http://schemas.microsoft.com/office/drawing/2014/main" id="{F4DA18E7-AECA-3DFC-A123-9F2D9E106397}"/>
              </a:ext>
            </a:extLst>
          </p:cNvPr>
          <p:cNvSpPr txBox="1"/>
          <p:nvPr/>
        </p:nvSpPr>
        <p:spPr>
          <a:xfrm>
            <a:off x="7925073" y="4709734"/>
            <a:ext cx="3991165" cy="307777"/>
          </a:xfrm>
          <a:prstGeom prst="rect">
            <a:avLst/>
          </a:prstGeom>
          <a:noFill/>
          <a:ln w="38100">
            <a:solidFill>
              <a:srgbClr val="21B413"/>
            </a:solid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400">
                <a:latin typeface="Century Gothic" panose="020B0502020202020204" pitchFamily="34" charset="0"/>
                <a:hlinkClick r:id="rId4"/>
              </a:rPr>
              <a:t>Examples of work - Picnic and Where I live</a:t>
            </a:r>
            <a:endParaRPr lang="en-GB" sz="1400" dirty="0">
              <a:latin typeface="Century Gothic" panose="020B0502020202020204" pitchFamily="34" charset="0"/>
            </a:endParaRPr>
          </a:p>
        </p:txBody>
      </p:sp>
      <p:sp>
        <p:nvSpPr>
          <p:cNvPr id="20" name="TextBox 19">
            <a:extLst>
              <a:ext uri="{FF2B5EF4-FFF2-40B4-BE49-F238E27FC236}">
                <a16:creationId xmlns:a16="http://schemas.microsoft.com/office/drawing/2014/main" id="{08744B67-70F8-10CF-FBE7-77CF3D36AB1E}"/>
              </a:ext>
            </a:extLst>
          </p:cNvPr>
          <p:cNvSpPr txBox="1"/>
          <p:nvPr/>
        </p:nvSpPr>
        <p:spPr>
          <a:xfrm>
            <a:off x="7947495" y="1569606"/>
            <a:ext cx="3946319" cy="2677656"/>
          </a:xfrm>
          <a:prstGeom prst="rect">
            <a:avLst/>
          </a:prstGeom>
          <a:noFill/>
          <a:ln w="38100">
            <a:solidFill>
              <a:srgbClr val="FF0000"/>
            </a:solidFill>
          </a:ln>
        </p:spPr>
        <p:txBody>
          <a:bodyPr wrap="square" rtlCol="0">
            <a:spAutoFit/>
          </a:bodyPr>
          <a:lstStyle/>
          <a:p>
            <a:r>
              <a:rPr lang="en-GB" sz="1400" b="1" dirty="0">
                <a:latin typeface="Century Gothic" panose="020B0502020202020204" pitchFamily="34" charset="0"/>
              </a:rPr>
              <a:t>Learning Objective for each lesson:</a:t>
            </a:r>
          </a:p>
          <a:p>
            <a:endParaRPr lang="en-GB" sz="1400" dirty="0">
              <a:latin typeface="Century Gothic" panose="020B0502020202020204" pitchFamily="34" charset="0"/>
            </a:endParaRPr>
          </a:p>
          <a:p>
            <a:pPr marL="342900" indent="-342900">
              <a:buAutoNum type="arabicParenR"/>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I can understand and name some picnic food and drinks.</a:t>
            </a:r>
          </a:p>
          <a:p>
            <a:pPr marL="342900" indent="-342900">
              <a:buAutoNum type="arabicParenR"/>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I can listen and join in with a story about going on a picnic.</a:t>
            </a:r>
          </a:p>
          <a:p>
            <a:pPr marL="342900" indent="-342900">
              <a:buAutoNum type="arabicParenR"/>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I can create my own picnic story.</a:t>
            </a:r>
          </a:p>
          <a:p>
            <a:pPr marL="342900" indent="-342900">
              <a:buAutoNum type="arabicParenR"/>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I can use the verb phrase “I live in…”</a:t>
            </a:r>
            <a:endParaRPr lang="en-GB" sz="1400" dirty="0">
              <a:latin typeface="Century Gothic" panose="020B0502020202020204" pitchFamily="34" charset="0"/>
              <a:ea typeface="Calibri" panose="020F0502020204030204" pitchFamily="34" charset="0"/>
              <a:cs typeface="Times New Roman" panose="02020603050405020304" pitchFamily="18" charset="0"/>
            </a:endParaRPr>
          </a:p>
          <a:p>
            <a:pPr marL="342900" indent="-342900">
              <a:buAutoNum type="arabicParenR"/>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I can ask the question “Where do you live?” and answer with “I live in…” in French. </a:t>
            </a:r>
          </a:p>
          <a:p>
            <a:pPr marL="342900" indent="-342900">
              <a:buAutoNum type="arabicParenR"/>
            </a:pPr>
            <a:r>
              <a:rPr lang="en-GB" sz="1400" dirty="0">
                <a:effectLst/>
                <a:latin typeface="Century Gothic" panose="020B0502020202020204" pitchFamily="34" charset="0"/>
                <a:ea typeface="Calibri" panose="020F0502020204030204" pitchFamily="34" charset="0"/>
                <a:cs typeface="Times New Roman" panose="02020603050405020304" pitchFamily="18" charset="0"/>
              </a:rPr>
              <a:t>I can create a simple conversation </a:t>
            </a:r>
            <a:endParaRPr lang="en-GB" sz="1400" dirty="0">
              <a:latin typeface="Century Gothic" panose="020B0502020202020204" pitchFamily="34" charset="0"/>
            </a:endParaRPr>
          </a:p>
        </p:txBody>
      </p:sp>
    </p:spTree>
    <p:extLst>
      <p:ext uri="{BB962C8B-B14F-4D97-AF65-F5344CB8AC3E}">
        <p14:creationId xmlns:p14="http://schemas.microsoft.com/office/powerpoint/2010/main" val="41727522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359</TotalTime>
  <Words>321</Words>
  <Application>Microsoft Office PowerPoint</Application>
  <PresentationFormat>Widescreen</PresentationFormat>
  <Paragraphs>28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Janet Lloyd</dc:creator>
  <cp:lastModifiedBy>Sanderson, Lynn</cp:lastModifiedBy>
  <cp:revision>55</cp:revision>
  <cp:lastPrinted>2019-02-25T10:36:43Z</cp:lastPrinted>
  <dcterms:created xsi:type="dcterms:W3CDTF">2019-02-25T10:25:29Z</dcterms:created>
  <dcterms:modified xsi:type="dcterms:W3CDTF">2025-09-24T15:22:48Z</dcterms:modified>
</cp:coreProperties>
</file>