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D9F00-365F-45AF-974B-5558A319F79A}" v="4" dt="2024-07-16T13:22:24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20" autoAdjust="0"/>
  </p:normalViewPr>
  <p:slideViewPr>
    <p:cSldViewPr snapToGrid="0" showGuides="1">
      <p:cViewPr varScale="1">
        <p:scale>
          <a:sx n="55" d="100"/>
          <a:sy n="55" d="100"/>
        </p:scale>
        <p:origin x="8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93629FEA-D27E-E99F-0D64-C4EFBF1ECE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41B4403C-D2E4-0885-1252-A2B8438ECD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18" y="307724"/>
            <a:ext cx="920288" cy="92028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D422DD-0D52-8971-A393-966D0C3566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14" y="352451"/>
            <a:ext cx="1019513" cy="679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4162097" y="599797"/>
            <a:ext cx="3578224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Animals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387331" y="1916308"/>
            <a:ext cx="2553303" cy="298543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Noun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un chat </a:t>
            </a:r>
            <a:r>
              <a:rPr lang="en-GB" sz="1400" dirty="0">
                <a:latin typeface="Century Gothic" panose="020B0502020202020204" pitchFamily="34" charset="0"/>
              </a:rPr>
              <a:t>- a cat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chien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 dog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poisson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 fish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cheval - </a:t>
            </a:r>
            <a:r>
              <a:rPr lang="en-GB" sz="1400" dirty="0">
                <a:latin typeface="Century Gothic" panose="020B0502020202020204" pitchFamily="34" charset="0"/>
              </a:rPr>
              <a:t>a horse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lapin - </a:t>
            </a:r>
            <a:r>
              <a:rPr lang="en-GB" sz="1400" dirty="0">
                <a:latin typeface="Century Gothic" panose="020B0502020202020204" pitchFamily="34" charset="0"/>
              </a:rPr>
              <a:t>a rabbit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mouton - </a:t>
            </a:r>
            <a:r>
              <a:rPr lang="en-GB" sz="1400" dirty="0">
                <a:latin typeface="Century Gothic" panose="020B0502020202020204" pitchFamily="34" charset="0"/>
              </a:rPr>
              <a:t>a sheep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serpent - </a:t>
            </a:r>
            <a:r>
              <a:rPr lang="en-GB" sz="1400" dirty="0">
                <a:latin typeface="Century Gothic" panose="020B0502020202020204" pitchFamily="34" charset="0"/>
              </a:rPr>
              <a:t>a snake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oiseau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 bird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vache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 cow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souris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a mouse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6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B09AC-DF32-458B-9228-CA00342C7239}"/>
              </a:ext>
            </a:extLst>
          </p:cNvPr>
          <p:cNvSpPr txBox="1"/>
          <p:nvPr/>
        </p:nvSpPr>
        <p:spPr>
          <a:xfrm>
            <a:off x="3076552" y="3702300"/>
            <a:ext cx="3565133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There are two words for “</a:t>
            </a:r>
            <a:r>
              <a:rPr lang="en-GB" sz="1400" b="1" dirty="0">
                <a:latin typeface="Century Gothic" panose="020B0502020202020204" pitchFamily="34" charset="0"/>
              </a:rPr>
              <a:t>a</a:t>
            </a:r>
            <a:r>
              <a:rPr lang="en-GB" sz="1400" dirty="0">
                <a:latin typeface="Century Gothic" panose="020B0502020202020204" pitchFamily="34" charset="0"/>
              </a:rPr>
              <a:t>”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 French.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These words are “</a:t>
            </a:r>
            <a:r>
              <a:rPr lang="en-GB" sz="1400" b="1" dirty="0">
                <a:latin typeface="Century Gothic" panose="020B0502020202020204" pitchFamily="34" charset="0"/>
              </a:rPr>
              <a:t>un</a:t>
            </a:r>
            <a:r>
              <a:rPr lang="en-GB" sz="1400" dirty="0">
                <a:latin typeface="Century Gothic" panose="020B0502020202020204" pitchFamily="34" charset="0"/>
              </a:rPr>
              <a:t>” and “</a:t>
            </a:r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dirty="0"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3076552" y="1916308"/>
            <a:ext cx="4920165" cy="160043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J’ai</a:t>
            </a:r>
            <a:r>
              <a:rPr lang="en-GB" sz="1400" dirty="0">
                <a:latin typeface="Century Gothic" panose="020B0502020202020204" pitchFamily="34" charset="0"/>
              </a:rPr>
              <a:t> .. – I have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Je </a:t>
            </a:r>
            <a:r>
              <a:rPr lang="en-GB" sz="1400" b="1" dirty="0" err="1">
                <a:latin typeface="Century Gothic" panose="020B0502020202020204" pitchFamily="34" charset="0"/>
              </a:rPr>
              <a:t>vois</a:t>
            </a:r>
            <a:r>
              <a:rPr lang="en-GB" sz="1400" dirty="0">
                <a:latin typeface="Century Gothic" panose="020B0502020202020204" pitchFamily="34" charset="0"/>
              </a:rPr>
              <a:t>… - I see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Mon animal </a:t>
            </a:r>
            <a:r>
              <a:rPr lang="en-GB" sz="1400" b="1" dirty="0" err="1">
                <a:latin typeface="Century Gothic" panose="020B0502020202020204" pitchFamily="34" charset="0"/>
              </a:rPr>
              <a:t>préféré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est</a:t>
            </a:r>
            <a:r>
              <a:rPr lang="en-GB" sz="1400" b="1" dirty="0">
                <a:latin typeface="Century Gothic" panose="020B0502020202020204" pitchFamily="34" charset="0"/>
              </a:rPr>
              <a:t> ….</a:t>
            </a:r>
            <a:r>
              <a:rPr lang="en-GB" sz="1400" dirty="0">
                <a:latin typeface="Century Gothic" panose="020B0502020202020204" pitchFamily="34" charset="0"/>
              </a:rPr>
              <a:t> -  My favourite animal is….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Quel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est</a:t>
            </a:r>
            <a:r>
              <a:rPr lang="en-GB" sz="1400" b="1" dirty="0">
                <a:latin typeface="Century Gothic" panose="020B0502020202020204" pitchFamily="34" charset="0"/>
              </a:rPr>
              <a:t> ton animal </a:t>
            </a:r>
            <a:r>
              <a:rPr lang="en-GB" sz="1400" b="1" dirty="0" err="1">
                <a:latin typeface="Century Gothic" panose="020B0502020202020204" pitchFamily="34" charset="0"/>
              </a:rPr>
              <a:t>préféré</a:t>
            </a:r>
            <a:r>
              <a:rPr lang="en-GB" sz="1400" b="1" dirty="0">
                <a:latin typeface="Century Gothic" panose="020B0502020202020204" pitchFamily="34" charset="0"/>
              </a:rPr>
              <a:t>?</a:t>
            </a:r>
            <a:r>
              <a:rPr lang="en-GB" sz="1400" dirty="0">
                <a:latin typeface="Century Gothic" panose="020B0502020202020204" pitchFamily="34" charset="0"/>
              </a:rPr>
              <a:t> – What is your favourite animal?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384253" y="5244834"/>
            <a:ext cx="11380154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Fact Bank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 different languages animals make different noises. In French, the noise a dog makes is “</a:t>
            </a:r>
            <a:r>
              <a:rPr lang="en-GB" sz="1400" b="1" dirty="0" err="1">
                <a:latin typeface="Century Gothic" panose="020B0502020202020204" pitchFamily="34" charset="0"/>
              </a:rPr>
              <a:t>ouaf</a:t>
            </a:r>
            <a:r>
              <a:rPr lang="en-GB" sz="1400" dirty="0">
                <a:latin typeface="Century Gothic" panose="020B0502020202020204" pitchFamily="34" charset="0"/>
              </a:rPr>
              <a:t>”.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 rooster is the national symbol of France as a nation .</a:t>
            </a:r>
            <a:r>
              <a:rPr lang="en-GB" sz="1400" b="1" dirty="0">
                <a:latin typeface="Century Gothic" panose="020B0502020202020204" pitchFamily="34" charset="0"/>
              </a:rPr>
              <a:t>(le coq </a:t>
            </a:r>
            <a:r>
              <a:rPr lang="en-GB" sz="1400" b="1" dirty="0" err="1">
                <a:latin typeface="Century Gothic" panose="020B0502020202020204" pitchFamily="34" charset="0"/>
              </a:rPr>
              <a:t>gaullois</a:t>
            </a:r>
            <a:r>
              <a:rPr lang="en-GB" sz="1400" b="1" dirty="0">
                <a:latin typeface="Century Gothic" panose="020B0502020202020204" pitchFamily="34" charset="0"/>
              </a:rPr>
              <a:t>)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72029-499B-4E26-BBA2-6A6D5E33B3D7}"/>
              </a:ext>
            </a:extLst>
          </p:cNvPr>
          <p:cNvSpPr txBox="1"/>
          <p:nvPr/>
        </p:nvSpPr>
        <p:spPr>
          <a:xfrm>
            <a:off x="6777603" y="3732248"/>
            <a:ext cx="4462616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In French we add an ‘</a:t>
            </a:r>
            <a:r>
              <a:rPr lang="en-GB" sz="1400" b="1" dirty="0">
                <a:latin typeface="Century Gothic" panose="020B0502020202020204" pitchFamily="34" charset="0"/>
              </a:rPr>
              <a:t>s</a:t>
            </a:r>
            <a:r>
              <a:rPr lang="en-GB" sz="1400" dirty="0">
                <a:latin typeface="Century Gothic" panose="020B0502020202020204" pitchFamily="34" charset="0"/>
              </a:rPr>
              <a:t>’ at the end of the nouns to form the plural: chat</a:t>
            </a:r>
            <a:r>
              <a:rPr lang="en-GB" sz="1400" b="1" dirty="0">
                <a:latin typeface="Century Gothic" panose="020B0502020202020204" pitchFamily="34" charset="0"/>
              </a:rPr>
              <a:t>s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chien</a:t>
            </a:r>
            <a:r>
              <a:rPr lang="en-GB" sz="1400" b="1" dirty="0" err="1">
                <a:latin typeface="Century Gothic" panose="020B0502020202020204" pitchFamily="34" charset="0"/>
              </a:rPr>
              <a:t>s</a:t>
            </a:r>
            <a:r>
              <a:rPr lang="en-GB" sz="1400" dirty="0">
                <a:latin typeface="Century Gothic" panose="020B0502020202020204" pitchFamily="34" charset="0"/>
              </a:rPr>
              <a:t>, poison</a:t>
            </a:r>
            <a:r>
              <a:rPr lang="en-GB" sz="1400" b="1" dirty="0">
                <a:latin typeface="Century Gothic" panose="020B0502020202020204" pitchFamily="34" charset="0"/>
              </a:rPr>
              <a:t>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Watch out for the exceptions : </a:t>
            </a:r>
            <a:r>
              <a:rPr lang="en-GB" sz="1400" dirty="0" err="1">
                <a:latin typeface="Century Gothic" panose="020B0502020202020204" pitchFamily="34" charset="0"/>
              </a:rPr>
              <a:t>oise</a:t>
            </a:r>
            <a:r>
              <a:rPr lang="en-GB" sz="1400" b="1" dirty="0" err="1">
                <a:latin typeface="Century Gothic" panose="020B0502020202020204" pitchFamily="34" charset="0"/>
              </a:rPr>
              <a:t>aux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chev</a:t>
            </a:r>
            <a:r>
              <a:rPr lang="en-GB" sz="1400" b="1" dirty="0" err="1">
                <a:latin typeface="Century Gothic" panose="020B0502020202020204" pitchFamily="34" charset="0"/>
              </a:rPr>
              <a:t>aux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8296639" y="1958245"/>
            <a:ext cx="2874657" cy="138499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ch</a:t>
            </a:r>
            <a:r>
              <a:rPr lang="en-GB" sz="1400" dirty="0">
                <a:latin typeface="Century Gothic" panose="020B0502020202020204" pitchFamily="34" charset="0"/>
              </a:rPr>
              <a:t>” (</a:t>
            </a:r>
            <a:r>
              <a:rPr lang="en-GB" sz="1400" b="1" dirty="0">
                <a:latin typeface="Century Gothic" panose="020B0502020202020204" pitchFamily="34" charset="0"/>
              </a:rPr>
              <a:t>ch</a:t>
            </a:r>
            <a:r>
              <a:rPr lang="en-GB" sz="1400" dirty="0">
                <a:latin typeface="Century Gothic" panose="020B0502020202020204" pitchFamily="34" charset="0"/>
              </a:rPr>
              <a:t>at, </a:t>
            </a:r>
            <a:r>
              <a:rPr lang="en-GB" sz="1400" b="1" dirty="0" err="1">
                <a:latin typeface="Century Gothic" panose="020B0502020202020204" pitchFamily="34" charset="0"/>
              </a:rPr>
              <a:t>ch</a:t>
            </a:r>
            <a:r>
              <a:rPr lang="en-GB" sz="1400" dirty="0" err="1">
                <a:latin typeface="Century Gothic" panose="020B0502020202020204" pitchFamily="34" charset="0"/>
              </a:rPr>
              <a:t>ien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va</a:t>
            </a:r>
            <a:r>
              <a:rPr lang="en-GB" sz="1400" b="1" dirty="0" err="1">
                <a:latin typeface="Century Gothic" panose="020B0502020202020204" pitchFamily="34" charset="0"/>
              </a:rPr>
              <a:t>ch</a:t>
            </a:r>
            <a:r>
              <a:rPr lang="en-GB" sz="1400" dirty="0" err="1">
                <a:latin typeface="Century Gothic" panose="020B0502020202020204" pitchFamily="34" charset="0"/>
              </a:rPr>
              <a:t>e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>
                <a:latin typeface="Century Gothic" panose="020B0502020202020204" pitchFamily="34" charset="0"/>
              </a:rPr>
              <a:t>oi</a:t>
            </a:r>
            <a:r>
              <a:rPr lang="en-GB" sz="1400" dirty="0">
                <a:latin typeface="Century Gothic" panose="020B0502020202020204" pitchFamily="34" charset="0"/>
              </a:rPr>
              <a:t>” (</a:t>
            </a:r>
            <a:r>
              <a:rPr lang="en-GB" sz="1400" dirty="0" err="1">
                <a:latin typeface="Century Gothic" panose="020B0502020202020204" pitchFamily="34" charset="0"/>
              </a:rPr>
              <a:t>p</a:t>
            </a:r>
            <a:r>
              <a:rPr lang="en-GB" sz="1400" b="1" dirty="0" err="1">
                <a:latin typeface="Century Gothic" panose="020B0502020202020204" pitchFamily="34" charset="0"/>
              </a:rPr>
              <a:t>oi</a:t>
            </a:r>
            <a:r>
              <a:rPr lang="en-GB" sz="1400" dirty="0" err="1">
                <a:latin typeface="Century Gothic" panose="020B0502020202020204" pitchFamily="34" charset="0"/>
              </a:rPr>
              <a:t>sson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latin typeface="Century Gothic" panose="020B0502020202020204" pitchFamily="34" charset="0"/>
              </a:rPr>
              <a:t>oi</a:t>
            </a:r>
            <a:r>
              <a:rPr lang="en-GB" sz="1400" dirty="0" err="1">
                <a:latin typeface="Century Gothic" panose="020B0502020202020204" pitchFamily="34" charset="0"/>
              </a:rPr>
              <a:t>seau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ou</a:t>
            </a:r>
            <a:r>
              <a:rPr lang="en-GB" sz="1400" dirty="0">
                <a:latin typeface="Century Gothic" panose="020B0502020202020204" pitchFamily="34" charset="0"/>
              </a:rPr>
              <a:t>” (m</a:t>
            </a:r>
            <a:r>
              <a:rPr lang="en-GB" sz="1400" b="1" dirty="0">
                <a:latin typeface="Century Gothic" panose="020B0502020202020204" pitchFamily="34" charset="0"/>
              </a:rPr>
              <a:t>ou</a:t>
            </a:r>
            <a:r>
              <a:rPr lang="en-GB" sz="1400" dirty="0">
                <a:latin typeface="Century Gothic" panose="020B0502020202020204" pitchFamily="34" charset="0"/>
              </a:rPr>
              <a:t>ton, </a:t>
            </a:r>
            <a:r>
              <a:rPr lang="en-GB" sz="1400" dirty="0" err="1">
                <a:latin typeface="Century Gothic" panose="020B0502020202020204" pitchFamily="34" charset="0"/>
              </a:rPr>
              <a:t>s</a:t>
            </a:r>
            <a:r>
              <a:rPr lang="en-GB" sz="1400" b="1" dirty="0" err="1">
                <a:latin typeface="Century Gothic" panose="020B0502020202020204" pitchFamily="34" charset="0"/>
              </a:rPr>
              <a:t>ou</a:t>
            </a:r>
            <a:r>
              <a:rPr lang="en-GB" sz="1400" dirty="0" err="1">
                <a:latin typeface="Century Gothic" panose="020B0502020202020204" pitchFamily="34" charset="0"/>
              </a:rPr>
              <a:t>ris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>
                <a:latin typeface="Century Gothic" panose="020B0502020202020204" pitchFamily="34" charset="0"/>
              </a:rPr>
              <a:t>on</a:t>
            </a:r>
            <a:r>
              <a:rPr lang="en-GB" sz="1400" dirty="0">
                <a:latin typeface="Century Gothic" panose="020B0502020202020204" pitchFamily="34" charset="0"/>
              </a:rPr>
              <a:t>” (mout</a:t>
            </a:r>
            <a:r>
              <a:rPr lang="en-GB" sz="1400" b="1" dirty="0">
                <a:latin typeface="Century Gothic" panose="020B0502020202020204" pitchFamily="34" charset="0"/>
              </a:rPr>
              <a:t>on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poiss</a:t>
            </a:r>
            <a:r>
              <a:rPr lang="en-GB" sz="1400" b="1" dirty="0" err="1">
                <a:latin typeface="Century Gothic" panose="020B0502020202020204" pitchFamily="34" charset="0"/>
              </a:rPr>
              <a:t>on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2" name="Fre_Y3_Spr_1_Animals vocab">
            <a:hlinkClick r:id="" action="ppaction://media"/>
            <a:extLst>
              <a:ext uri="{FF2B5EF4-FFF2-40B4-BE49-F238E27FC236}">
                <a16:creationId xmlns:a16="http://schemas.microsoft.com/office/drawing/2014/main" id="{7A6FE5A7-1A65-4642-A07F-86F851E56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1834449" y="188220"/>
            <a:ext cx="1799790" cy="179979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CD9D11-4C44-67F8-3DAB-965F983ED5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5825822" y="2480093"/>
            <a:ext cx="1258601" cy="125860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64BBFF-5214-EDBB-1BF2-F45B57E846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6158757" y="897354"/>
            <a:ext cx="1397185" cy="139718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71FCF6-40EB-F4A1-81FC-6FA5D652537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10418226" y="334907"/>
            <a:ext cx="1643985" cy="16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225</Words>
  <Application>Microsoft Office PowerPoint</Application>
  <PresentationFormat>Widescreen</PresentationFormat>
  <Paragraphs>38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Sanderson, Lynn</cp:lastModifiedBy>
  <cp:revision>36</cp:revision>
  <dcterms:created xsi:type="dcterms:W3CDTF">2019-08-20T09:39:52Z</dcterms:created>
  <dcterms:modified xsi:type="dcterms:W3CDTF">2025-09-24T15:12:12Z</dcterms:modified>
</cp:coreProperties>
</file>