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C2FEB-D278-4047-A0F8-A67A4FCC2AC6}" v="14" dt="2024-10-02T15:34:02.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showGuides="1">
      <p:cViewPr varScale="1">
        <p:scale>
          <a:sx n="55" d="100"/>
          <a:sy n="55" d="100"/>
        </p:scale>
        <p:origin x="54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116316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4382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93919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14702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87AA2-985B-4650-92B9-A2019A2EE297}"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35435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D87AA2-985B-4650-92B9-A2019A2EE297}" type="datetimeFigureOut">
              <a:rPr lang="en-GB" smtClean="0"/>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76855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D87AA2-985B-4650-92B9-A2019A2EE297}" type="datetimeFigureOut">
              <a:rPr lang="en-GB" smtClean="0"/>
              <a:t>24/09/2025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41677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D87AA2-985B-4650-92B9-A2019A2EE297}" type="datetimeFigureOut">
              <a:rPr lang="en-GB" smtClean="0"/>
              <a:t>24/09/2025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95350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87AA2-985B-4650-92B9-A2019A2EE297}" type="datetimeFigureOut">
              <a:rPr lang="en-GB" smtClean="0"/>
              <a:t>24/09/2025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46242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87AA2-985B-4650-92B9-A2019A2EE297}" type="datetimeFigureOut">
              <a:rPr lang="en-GB" smtClean="0"/>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0828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87AA2-985B-4650-92B9-A2019A2EE297}" type="datetimeFigureOut">
              <a:rPr lang="en-GB" smtClean="0"/>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90833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87AA2-985B-4650-92B9-A2019A2EE297}" type="datetimeFigureOut">
              <a:rPr lang="en-GB" smtClean="0"/>
              <a:t>24/09/2025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3DC58-EC5C-4F9C-A3D1-A1F3514E2EAB}" type="slidenum">
              <a:rPr lang="en-GB" smtClean="0"/>
              <a:t>‹#›</a:t>
            </a:fld>
            <a:endParaRPr lang="en-GB"/>
          </a:p>
        </p:txBody>
      </p:sp>
    </p:spTree>
    <p:extLst>
      <p:ext uri="{BB962C8B-B14F-4D97-AF65-F5344CB8AC3E}">
        <p14:creationId xmlns:p14="http://schemas.microsoft.com/office/powerpoint/2010/main" val="81127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2.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slideLayout" Target="../slideLayouts/slideLayout2.xml"/><Relationship Id="rId5" Type="http://schemas.microsoft.com/office/2007/relationships/media" Target="../media/media3.m4a"/><Relationship Id="rId15" Type="http://schemas.openxmlformats.org/officeDocument/2006/relationships/image" Target="../media/image4.png"/><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white rectangular object with blue border&#10;&#10;Description automatically generated">
            <a:extLst>
              <a:ext uri="{FF2B5EF4-FFF2-40B4-BE49-F238E27FC236}">
                <a16:creationId xmlns:a16="http://schemas.microsoft.com/office/drawing/2014/main" id="{3551F241-7264-C119-3CF1-27BE7987E5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30498"/>
            <a:ext cx="12192000" cy="6888497"/>
          </a:xfrm>
          <a:prstGeom prst="rect">
            <a:avLst/>
          </a:prstGeom>
        </p:spPr>
      </p:pic>
      <p:sp>
        <p:nvSpPr>
          <p:cNvPr id="11" name="TextBox 10">
            <a:extLst>
              <a:ext uri="{FF2B5EF4-FFF2-40B4-BE49-F238E27FC236}">
                <a16:creationId xmlns:a16="http://schemas.microsoft.com/office/drawing/2014/main" id="{82FB6155-EF73-4E76-B4CA-717526727E8F}"/>
              </a:ext>
            </a:extLst>
          </p:cNvPr>
          <p:cNvSpPr txBox="1"/>
          <p:nvPr/>
        </p:nvSpPr>
        <p:spPr>
          <a:xfrm>
            <a:off x="296584" y="1183733"/>
            <a:ext cx="3569001" cy="2893100"/>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1400" b="1" dirty="0">
                <a:latin typeface="Century Gothic" panose="020B0502020202020204" pitchFamily="34" charset="0"/>
              </a:rPr>
              <a:t>Numbers to 11- 20 Bank</a:t>
            </a:r>
          </a:p>
          <a:p>
            <a:endParaRPr lang="en-GB" sz="1400" b="1" dirty="0">
              <a:latin typeface="Century Gothic" panose="020B0502020202020204" pitchFamily="34" charset="0"/>
            </a:endParaRPr>
          </a:p>
          <a:p>
            <a:r>
              <a:rPr lang="en-GB" sz="1400" b="1" dirty="0" err="1">
                <a:latin typeface="Century Gothic" panose="020B0502020202020204" pitchFamily="34" charset="0"/>
              </a:rPr>
              <a:t>onze</a:t>
            </a:r>
            <a:r>
              <a:rPr lang="en-GB" sz="1400" b="1" dirty="0">
                <a:latin typeface="Century Gothic" panose="020B0502020202020204" pitchFamily="34" charset="0"/>
              </a:rPr>
              <a:t> </a:t>
            </a:r>
            <a:r>
              <a:rPr lang="en-GB" sz="1400" dirty="0">
                <a:latin typeface="Century Gothic" panose="020B0502020202020204" pitchFamily="34" charset="0"/>
              </a:rPr>
              <a:t>– eleven 11 </a:t>
            </a:r>
          </a:p>
          <a:p>
            <a:r>
              <a:rPr lang="en-GB" sz="1400" b="1" dirty="0" err="1">
                <a:latin typeface="Century Gothic" panose="020B0502020202020204" pitchFamily="34" charset="0"/>
              </a:rPr>
              <a:t>douze</a:t>
            </a:r>
            <a:r>
              <a:rPr lang="en-GB" sz="1400" dirty="0">
                <a:latin typeface="Century Gothic" panose="020B0502020202020204" pitchFamily="34" charset="0"/>
              </a:rPr>
              <a:t> – twelve 12</a:t>
            </a:r>
          </a:p>
          <a:p>
            <a:r>
              <a:rPr lang="en-GB" sz="1400" b="1" dirty="0" err="1">
                <a:latin typeface="Century Gothic" panose="020B0502020202020204" pitchFamily="34" charset="0"/>
              </a:rPr>
              <a:t>treize</a:t>
            </a:r>
            <a:r>
              <a:rPr lang="en-GB" sz="1400" b="1" dirty="0">
                <a:latin typeface="Century Gothic" panose="020B0502020202020204" pitchFamily="34" charset="0"/>
              </a:rPr>
              <a:t> </a:t>
            </a:r>
            <a:r>
              <a:rPr lang="en-GB" sz="1400" dirty="0">
                <a:latin typeface="Century Gothic" panose="020B0502020202020204" pitchFamily="34" charset="0"/>
              </a:rPr>
              <a:t>– thirteen 13</a:t>
            </a:r>
          </a:p>
          <a:p>
            <a:r>
              <a:rPr lang="en-GB" sz="1400" b="1" dirty="0">
                <a:latin typeface="Century Gothic" panose="020B0502020202020204" pitchFamily="34" charset="0"/>
              </a:rPr>
              <a:t>quatorze </a:t>
            </a:r>
            <a:r>
              <a:rPr lang="en-GB" sz="1400" dirty="0">
                <a:latin typeface="Century Gothic" panose="020B0502020202020204" pitchFamily="34" charset="0"/>
              </a:rPr>
              <a:t>– fourteen 14</a:t>
            </a:r>
          </a:p>
          <a:p>
            <a:r>
              <a:rPr lang="en-GB" sz="1400" b="1" dirty="0">
                <a:latin typeface="Century Gothic" panose="020B0502020202020204" pitchFamily="34" charset="0"/>
              </a:rPr>
              <a:t>quinze </a:t>
            </a:r>
            <a:r>
              <a:rPr lang="en-GB" sz="1400" dirty="0">
                <a:latin typeface="Century Gothic" panose="020B0502020202020204" pitchFamily="34" charset="0"/>
              </a:rPr>
              <a:t>– fifteen 15</a:t>
            </a:r>
          </a:p>
          <a:p>
            <a:r>
              <a:rPr lang="en-GB" sz="1400" b="1" dirty="0">
                <a:latin typeface="Century Gothic" panose="020B0502020202020204" pitchFamily="34" charset="0"/>
              </a:rPr>
              <a:t>seize </a:t>
            </a:r>
            <a:r>
              <a:rPr lang="en-GB" sz="1400" dirty="0">
                <a:latin typeface="Century Gothic" panose="020B0502020202020204" pitchFamily="34" charset="0"/>
              </a:rPr>
              <a:t>– sixteen 16</a:t>
            </a:r>
          </a:p>
          <a:p>
            <a:r>
              <a:rPr lang="en-GB" sz="1400" b="1" dirty="0">
                <a:latin typeface="Century Gothic" panose="020B0502020202020204" pitchFamily="34" charset="0"/>
              </a:rPr>
              <a:t>dix-sept </a:t>
            </a:r>
            <a:r>
              <a:rPr lang="en-GB" sz="1400" dirty="0">
                <a:latin typeface="Century Gothic" panose="020B0502020202020204" pitchFamily="34" charset="0"/>
              </a:rPr>
              <a:t>– seventeen 17</a:t>
            </a:r>
          </a:p>
          <a:p>
            <a:r>
              <a:rPr lang="en-GB" sz="1400" b="1" dirty="0">
                <a:latin typeface="Century Gothic" panose="020B0502020202020204" pitchFamily="34" charset="0"/>
              </a:rPr>
              <a:t>dix-</a:t>
            </a:r>
            <a:r>
              <a:rPr lang="en-GB" sz="1400" b="1" dirty="0" err="1">
                <a:latin typeface="Century Gothic" panose="020B0502020202020204" pitchFamily="34" charset="0"/>
              </a:rPr>
              <a:t>huit</a:t>
            </a:r>
            <a:r>
              <a:rPr lang="en-GB" sz="1400" b="1" dirty="0">
                <a:latin typeface="Century Gothic" panose="020B0502020202020204" pitchFamily="34" charset="0"/>
              </a:rPr>
              <a:t> </a:t>
            </a:r>
            <a:r>
              <a:rPr lang="en-GB" sz="1400" dirty="0">
                <a:latin typeface="Century Gothic" panose="020B0502020202020204" pitchFamily="34" charset="0"/>
              </a:rPr>
              <a:t>– eighteen 18</a:t>
            </a:r>
          </a:p>
          <a:p>
            <a:r>
              <a:rPr lang="en-GB" sz="1400" b="1" dirty="0">
                <a:latin typeface="Century Gothic" panose="020B0502020202020204" pitchFamily="34" charset="0"/>
              </a:rPr>
              <a:t>dix-</a:t>
            </a:r>
            <a:r>
              <a:rPr lang="en-GB" sz="1400" b="1" dirty="0" err="1">
                <a:latin typeface="Century Gothic" panose="020B0502020202020204" pitchFamily="34" charset="0"/>
              </a:rPr>
              <a:t>neuf</a:t>
            </a:r>
            <a:r>
              <a:rPr lang="en-GB" sz="1400" b="1" dirty="0">
                <a:latin typeface="Century Gothic" panose="020B0502020202020204" pitchFamily="34" charset="0"/>
              </a:rPr>
              <a:t> </a:t>
            </a:r>
            <a:r>
              <a:rPr lang="en-GB" sz="1400" dirty="0">
                <a:latin typeface="Century Gothic" panose="020B0502020202020204" pitchFamily="34" charset="0"/>
              </a:rPr>
              <a:t>– nineteen 19</a:t>
            </a:r>
          </a:p>
          <a:p>
            <a:r>
              <a:rPr lang="en-GB" sz="1400" b="1" dirty="0" err="1">
                <a:latin typeface="Century Gothic" panose="020B0502020202020204" pitchFamily="34" charset="0"/>
              </a:rPr>
              <a:t>vingt</a:t>
            </a:r>
            <a:r>
              <a:rPr lang="en-GB" sz="1400" b="1" dirty="0">
                <a:latin typeface="Century Gothic" panose="020B0502020202020204" pitchFamily="34" charset="0"/>
              </a:rPr>
              <a:t> </a:t>
            </a:r>
            <a:r>
              <a:rPr lang="en-GB" sz="1400" dirty="0">
                <a:latin typeface="Century Gothic" panose="020B0502020202020204" pitchFamily="34" charset="0"/>
              </a:rPr>
              <a:t>– twenty 20</a:t>
            </a:r>
          </a:p>
          <a:p>
            <a:endParaRPr lang="en-GB" sz="1400" dirty="0">
              <a:latin typeface="Century Gothic" panose="020B0502020202020204" pitchFamily="34" charset="0"/>
            </a:endParaRPr>
          </a:p>
        </p:txBody>
      </p:sp>
      <p:sp>
        <p:nvSpPr>
          <p:cNvPr id="12" name="TextBox 11">
            <a:extLst>
              <a:ext uri="{FF2B5EF4-FFF2-40B4-BE49-F238E27FC236}">
                <a16:creationId xmlns:a16="http://schemas.microsoft.com/office/drawing/2014/main" id="{0BFF1EF8-084B-4608-BC05-EB143649CB20}"/>
              </a:ext>
            </a:extLst>
          </p:cNvPr>
          <p:cNvSpPr txBox="1"/>
          <p:nvPr/>
        </p:nvSpPr>
        <p:spPr>
          <a:xfrm>
            <a:off x="296584" y="4154949"/>
            <a:ext cx="3569000" cy="1169551"/>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1400" b="1" dirty="0">
                <a:latin typeface="Century Gothic" panose="020B0502020202020204" pitchFamily="34" charset="0"/>
              </a:rPr>
              <a:t>Question and Answer Bank</a:t>
            </a:r>
          </a:p>
          <a:p>
            <a:endParaRPr lang="en-GB" sz="1400" dirty="0">
              <a:latin typeface="Century Gothic" panose="020B0502020202020204" pitchFamily="34" charset="0"/>
            </a:endParaRPr>
          </a:p>
          <a:p>
            <a:r>
              <a:rPr lang="en-GB" sz="1400" b="1" dirty="0" err="1">
                <a:latin typeface="Century Gothic" panose="020B0502020202020204" pitchFamily="34" charset="0"/>
              </a:rPr>
              <a:t>Quel</a:t>
            </a:r>
            <a:r>
              <a:rPr lang="en-GB" sz="1400" b="1" dirty="0">
                <a:latin typeface="Century Gothic" panose="020B0502020202020204" pitchFamily="34" charset="0"/>
              </a:rPr>
              <a:t> </a:t>
            </a:r>
            <a:r>
              <a:rPr lang="en-GB" sz="1400" b="1" dirty="0" err="1">
                <a:latin typeface="Century Gothic" panose="020B0502020202020204" pitchFamily="34" charset="0"/>
              </a:rPr>
              <a:t>âge</a:t>
            </a:r>
            <a:r>
              <a:rPr lang="en-GB" sz="1400" b="1" dirty="0">
                <a:latin typeface="Century Gothic" panose="020B0502020202020204" pitchFamily="34" charset="0"/>
              </a:rPr>
              <a:t> as-</a:t>
            </a:r>
            <a:r>
              <a:rPr lang="en-GB" sz="1400" b="1" dirty="0" err="1">
                <a:latin typeface="Century Gothic" panose="020B0502020202020204" pitchFamily="34" charset="0"/>
              </a:rPr>
              <a:t>tu</a:t>
            </a:r>
            <a:r>
              <a:rPr lang="en-GB" sz="1400" b="1" dirty="0">
                <a:latin typeface="Century Gothic" panose="020B0502020202020204" pitchFamily="34" charset="0"/>
              </a:rPr>
              <a:t>?-</a:t>
            </a:r>
            <a:r>
              <a:rPr lang="en-GB" sz="1400" dirty="0">
                <a:latin typeface="Century Gothic" panose="020B0502020202020204" pitchFamily="34" charset="0"/>
              </a:rPr>
              <a:t> How old are you?</a:t>
            </a:r>
          </a:p>
          <a:p>
            <a:r>
              <a:rPr lang="en-GB" sz="1400" b="1" dirty="0" err="1">
                <a:latin typeface="Century Gothic" panose="020B0502020202020204" pitchFamily="34" charset="0"/>
              </a:rPr>
              <a:t>J’ai</a:t>
            </a:r>
            <a:r>
              <a:rPr lang="en-GB" sz="1400" b="1" dirty="0">
                <a:latin typeface="Century Gothic" panose="020B0502020202020204" pitchFamily="34" charset="0"/>
              </a:rPr>
              <a:t> ……</a:t>
            </a:r>
            <a:r>
              <a:rPr lang="en-GB" sz="1400" b="1" dirty="0" err="1">
                <a:latin typeface="Century Gothic" panose="020B0502020202020204" pitchFamily="34" charset="0"/>
              </a:rPr>
              <a:t>ans</a:t>
            </a:r>
            <a:r>
              <a:rPr lang="en-GB" sz="1400" b="1" dirty="0">
                <a:latin typeface="Century Gothic" panose="020B0502020202020204" pitchFamily="34" charset="0"/>
              </a:rPr>
              <a:t> </a:t>
            </a:r>
            <a:r>
              <a:rPr lang="en-GB" sz="1400" dirty="0">
                <a:latin typeface="Century Gothic" panose="020B0502020202020204" pitchFamily="34" charset="0"/>
              </a:rPr>
              <a:t>– I am …. years old</a:t>
            </a:r>
          </a:p>
          <a:p>
            <a:endParaRPr lang="en-GB" sz="1400" dirty="0">
              <a:latin typeface="Century Gothic" panose="020B0502020202020204" pitchFamily="34" charset="0"/>
            </a:endParaRPr>
          </a:p>
        </p:txBody>
      </p:sp>
      <p:sp>
        <p:nvSpPr>
          <p:cNvPr id="17" name="TextBox 16">
            <a:extLst>
              <a:ext uri="{FF2B5EF4-FFF2-40B4-BE49-F238E27FC236}">
                <a16:creationId xmlns:a16="http://schemas.microsoft.com/office/drawing/2014/main" id="{07772029-499B-4E26-BBA2-6A6D5E33B3D7}"/>
              </a:ext>
            </a:extLst>
          </p:cNvPr>
          <p:cNvSpPr txBox="1"/>
          <p:nvPr/>
        </p:nvSpPr>
        <p:spPr>
          <a:xfrm>
            <a:off x="296584" y="5402616"/>
            <a:ext cx="3539612" cy="1169551"/>
          </a:xfrm>
          <a:prstGeom prst="rect">
            <a:avLst/>
          </a:prstGeom>
          <a:pattFill prst="pct5">
            <a:fgClr>
              <a:schemeClr val="accent4">
                <a:lumMod val="20000"/>
                <a:lumOff val="80000"/>
              </a:schemeClr>
            </a:fgClr>
            <a:bgClr>
              <a:schemeClr val="bg1"/>
            </a:bgClr>
          </a:pattFill>
          <a:ln w="38100">
            <a:solidFill>
              <a:srgbClr val="00B050"/>
            </a:solidFill>
          </a:ln>
        </p:spPr>
        <p:txBody>
          <a:bodyPr wrap="square" rtlCol="0">
            <a:spAutoFit/>
          </a:bodyPr>
          <a:lstStyle/>
          <a:p>
            <a:r>
              <a:rPr lang="en-GB" sz="1400" b="1" dirty="0">
                <a:latin typeface="Century Gothic" panose="020B0502020202020204" pitchFamily="34" charset="0"/>
              </a:rPr>
              <a:t>Grammar</a:t>
            </a:r>
          </a:p>
          <a:p>
            <a:endParaRPr lang="en-GB" sz="1400" b="1" dirty="0">
              <a:latin typeface="Century Gothic" panose="020B0502020202020204" pitchFamily="34" charset="0"/>
            </a:endParaRPr>
          </a:p>
          <a:p>
            <a:r>
              <a:rPr lang="en-GB" sz="1400" dirty="0">
                <a:latin typeface="Century Gothic" panose="020B0502020202020204" pitchFamily="34" charset="0"/>
              </a:rPr>
              <a:t>In English we ask people “how old are you?” and in French we ask what age “</a:t>
            </a:r>
            <a:r>
              <a:rPr lang="en-GB" sz="1400" b="1" i="1" dirty="0">
                <a:latin typeface="Century Gothic" panose="020B0502020202020204" pitchFamily="34" charset="0"/>
              </a:rPr>
              <a:t>have you</a:t>
            </a:r>
            <a:r>
              <a:rPr lang="en-GB" sz="1400" dirty="0">
                <a:latin typeface="Century Gothic" panose="020B0502020202020204" pitchFamily="34" charset="0"/>
              </a:rPr>
              <a:t>?”.</a:t>
            </a:r>
          </a:p>
        </p:txBody>
      </p:sp>
      <p:sp>
        <p:nvSpPr>
          <p:cNvPr id="7" name="TextBox 6">
            <a:extLst>
              <a:ext uri="{FF2B5EF4-FFF2-40B4-BE49-F238E27FC236}">
                <a16:creationId xmlns:a16="http://schemas.microsoft.com/office/drawing/2014/main" id="{E3B976DF-A6FA-7578-B5A3-2C9775224448}"/>
              </a:ext>
            </a:extLst>
          </p:cNvPr>
          <p:cNvSpPr txBox="1"/>
          <p:nvPr/>
        </p:nvSpPr>
        <p:spPr>
          <a:xfrm>
            <a:off x="3299424" y="353264"/>
            <a:ext cx="5282119" cy="369332"/>
          </a:xfrm>
          <a:prstGeom prst="rect">
            <a:avLst/>
          </a:prstGeom>
          <a:pattFill prst="pct5">
            <a:fgClr>
              <a:schemeClr val="accent4">
                <a:lumMod val="20000"/>
                <a:lumOff val="80000"/>
              </a:schemeClr>
            </a:fgClr>
            <a:bgClr>
              <a:schemeClr val="bg1"/>
            </a:bgClr>
          </a:pattFill>
          <a:ln w="38100">
            <a:solidFill>
              <a:srgbClr val="FFC000"/>
            </a:solidFill>
          </a:ln>
        </p:spPr>
        <p:txBody>
          <a:bodyPr wrap="square" rtlCol="0">
            <a:spAutoFit/>
          </a:bodyPr>
          <a:lstStyle/>
          <a:p>
            <a:r>
              <a:rPr lang="en-GB" b="1" dirty="0">
                <a:latin typeface="Century Gothic" panose="020B0502020202020204" pitchFamily="34" charset="0"/>
              </a:rPr>
              <a:t>Knowledge organiser: Carnival and numbers</a:t>
            </a:r>
          </a:p>
        </p:txBody>
      </p:sp>
      <p:pic>
        <p:nvPicPr>
          <p:cNvPr id="10" name="Picture 9" descr="A picture containing drawing&#10;&#10;Description automatically generated">
            <a:extLst>
              <a:ext uri="{FF2B5EF4-FFF2-40B4-BE49-F238E27FC236}">
                <a16:creationId xmlns:a16="http://schemas.microsoft.com/office/drawing/2014/main" id="{3C3CF0B5-76EB-DBB6-2B9C-8213CFFF5EA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6514" y="290172"/>
            <a:ext cx="1019513" cy="679675"/>
          </a:xfrm>
          <a:prstGeom prst="rect">
            <a:avLst/>
          </a:prstGeom>
        </p:spPr>
      </p:pic>
      <p:pic>
        <p:nvPicPr>
          <p:cNvPr id="19" name="Picture 18" descr="A close-up of a logo&#10;&#10;Description automatically generated">
            <a:extLst>
              <a:ext uri="{FF2B5EF4-FFF2-40B4-BE49-F238E27FC236}">
                <a16:creationId xmlns:a16="http://schemas.microsoft.com/office/drawing/2014/main" id="{D16D782F-0A17-9E26-74A7-89D99782536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02703" y="0"/>
            <a:ext cx="920288" cy="920288"/>
          </a:xfrm>
          <a:prstGeom prst="rect">
            <a:avLst/>
          </a:prstGeom>
        </p:spPr>
      </p:pic>
      <p:sp>
        <p:nvSpPr>
          <p:cNvPr id="23" name="TextBox 22">
            <a:extLst>
              <a:ext uri="{FF2B5EF4-FFF2-40B4-BE49-F238E27FC236}">
                <a16:creationId xmlns:a16="http://schemas.microsoft.com/office/drawing/2014/main" id="{12684117-C3C4-4205-80D6-C52CCEC8213E}"/>
              </a:ext>
            </a:extLst>
          </p:cNvPr>
          <p:cNvSpPr txBox="1"/>
          <p:nvPr/>
        </p:nvSpPr>
        <p:spPr>
          <a:xfrm>
            <a:off x="8044774" y="1183733"/>
            <a:ext cx="3821252" cy="1600438"/>
          </a:xfrm>
          <a:prstGeom prst="rect">
            <a:avLst/>
          </a:prstGeom>
          <a:pattFill prst="pct5">
            <a:fgClr>
              <a:schemeClr val="accent4">
                <a:lumMod val="20000"/>
                <a:lumOff val="80000"/>
              </a:schemeClr>
            </a:fgClr>
            <a:bgClr>
              <a:schemeClr val="bg1"/>
            </a:bgClr>
          </a:pattFill>
          <a:ln w="38100">
            <a:solidFill>
              <a:srgbClr val="7030A0"/>
            </a:solidFill>
          </a:ln>
        </p:spPr>
        <p:txBody>
          <a:bodyPr wrap="square" rtlCol="0">
            <a:spAutoFit/>
          </a:bodyPr>
          <a:lstStyle/>
          <a:p>
            <a:r>
              <a:rPr lang="en-GB" sz="1400" b="1" dirty="0">
                <a:latin typeface="Century Gothic" panose="020B0502020202020204" pitchFamily="34" charset="0"/>
              </a:rPr>
              <a:t>Fact Bank</a:t>
            </a:r>
          </a:p>
          <a:p>
            <a:r>
              <a:rPr lang="es-ES" sz="1400" b="1" dirty="0" err="1">
                <a:latin typeface="Century Gothic" panose="020B0502020202020204" pitchFamily="34" charset="0"/>
              </a:rPr>
              <a:t>Mardi</a:t>
            </a:r>
            <a:r>
              <a:rPr lang="es-ES" sz="1400" b="1" dirty="0">
                <a:latin typeface="Century Gothic" panose="020B0502020202020204" pitchFamily="34" charset="0"/>
              </a:rPr>
              <a:t> – gras </a:t>
            </a:r>
            <a:r>
              <a:rPr lang="es-ES" sz="1400" dirty="0" err="1">
                <a:latin typeface="Century Gothic" panose="020B0502020202020204" pitchFamily="34" charset="0"/>
              </a:rPr>
              <a:t>is</a:t>
            </a:r>
            <a:r>
              <a:rPr lang="es-ES" sz="1400" dirty="0">
                <a:latin typeface="Century Gothic" panose="020B0502020202020204" pitchFamily="34" charset="0"/>
              </a:rPr>
              <a:t> </a:t>
            </a:r>
            <a:r>
              <a:rPr lang="es-ES" sz="1400" b="1" dirty="0" err="1">
                <a:latin typeface="Century Gothic" panose="020B0502020202020204" pitchFamily="34" charset="0"/>
              </a:rPr>
              <a:t>Shrove</a:t>
            </a:r>
            <a:r>
              <a:rPr lang="es-ES" sz="1400" b="1" dirty="0">
                <a:latin typeface="Century Gothic" panose="020B0502020202020204" pitchFamily="34" charset="0"/>
              </a:rPr>
              <a:t> </a:t>
            </a:r>
            <a:r>
              <a:rPr lang="es-ES" sz="1400" b="1" dirty="0" err="1">
                <a:latin typeface="Century Gothic" panose="020B0502020202020204" pitchFamily="34" charset="0"/>
              </a:rPr>
              <a:t>Tuesday</a:t>
            </a:r>
            <a:r>
              <a:rPr lang="es-ES" sz="1400" b="1" dirty="0">
                <a:latin typeface="Century Gothic" panose="020B0502020202020204" pitchFamily="34" charset="0"/>
              </a:rPr>
              <a:t> </a:t>
            </a:r>
            <a:r>
              <a:rPr lang="es-ES" sz="1400" dirty="0">
                <a:latin typeface="Century Gothic" panose="020B0502020202020204" pitchFamily="34" charset="0"/>
              </a:rPr>
              <a:t>(</a:t>
            </a:r>
            <a:r>
              <a:rPr lang="es-ES" sz="1400" dirty="0" err="1">
                <a:latin typeface="Century Gothic" panose="020B0502020202020204" pitchFamily="34" charset="0"/>
              </a:rPr>
              <a:t>or</a:t>
            </a:r>
            <a:r>
              <a:rPr lang="es-ES" sz="1400" dirty="0">
                <a:latin typeface="Century Gothic" panose="020B0502020202020204" pitchFamily="34" charset="0"/>
              </a:rPr>
              <a:t> </a:t>
            </a:r>
            <a:r>
              <a:rPr lang="es-ES" sz="1400" dirty="0" err="1">
                <a:latin typeface="Century Gothic" panose="020B0502020202020204" pitchFamily="34" charset="0"/>
              </a:rPr>
              <a:t>Pancake</a:t>
            </a:r>
            <a:r>
              <a:rPr lang="es-ES" sz="1400" dirty="0">
                <a:latin typeface="Century Gothic" panose="020B0502020202020204" pitchFamily="34" charset="0"/>
              </a:rPr>
              <a:t> </a:t>
            </a:r>
            <a:r>
              <a:rPr lang="es-ES" sz="1400" dirty="0" err="1">
                <a:latin typeface="Century Gothic" panose="020B0502020202020204" pitchFamily="34" charset="0"/>
              </a:rPr>
              <a:t>day</a:t>
            </a:r>
            <a:r>
              <a:rPr lang="es-ES" sz="1400" dirty="0">
                <a:latin typeface="Century Gothic" panose="020B0502020202020204" pitchFamily="34" charset="0"/>
              </a:rPr>
              <a:t>) .</a:t>
            </a:r>
            <a:r>
              <a:rPr lang="es-ES" sz="1400" dirty="0" err="1">
                <a:latin typeface="Century Gothic" panose="020B0502020202020204" pitchFamily="34" charset="0"/>
              </a:rPr>
              <a:t>It</a:t>
            </a:r>
            <a:r>
              <a:rPr lang="es-ES" sz="1400" dirty="0">
                <a:latin typeface="Century Gothic" panose="020B0502020202020204" pitchFamily="34" charset="0"/>
              </a:rPr>
              <a:t> </a:t>
            </a:r>
            <a:r>
              <a:rPr lang="es-ES" sz="1400" dirty="0" err="1">
                <a:latin typeface="Century Gothic" panose="020B0502020202020204" pitchFamily="34" charset="0"/>
              </a:rPr>
              <a:t>is</a:t>
            </a:r>
            <a:r>
              <a:rPr lang="es-ES" sz="1400" dirty="0">
                <a:latin typeface="Century Gothic" panose="020B0502020202020204" pitchFamily="34" charset="0"/>
              </a:rPr>
              <a:t> </a:t>
            </a:r>
            <a:r>
              <a:rPr lang="es-ES" sz="1400" dirty="0" err="1">
                <a:latin typeface="Century Gothic" panose="020B0502020202020204" pitchFamily="34" charset="0"/>
              </a:rPr>
              <a:t>the</a:t>
            </a:r>
            <a:r>
              <a:rPr lang="es-ES" sz="1400" dirty="0">
                <a:latin typeface="Century Gothic" panose="020B0502020202020204" pitchFamily="34" charset="0"/>
              </a:rPr>
              <a:t> </a:t>
            </a:r>
            <a:r>
              <a:rPr lang="es-ES" sz="1400" dirty="0" err="1">
                <a:latin typeface="Century Gothic" panose="020B0502020202020204" pitchFamily="34" charset="0"/>
              </a:rPr>
              <a:t>day</a:t>
            </a:r>
            <a:r>
              <a:rPr lang="es-ES" sz="1400" dirty="0">
                <a:latin typeface="Century Gothic" panose="020B0502020202020204" pitchFamily="34" charset="0"/>
              </a:rPr>
              <a:t> </a:t>
            </a:r>
            <a:r>
              <a:rPr lang="es-ES" sz="1400" dirty="0" err="1">
                <a:latin typeface="Century Gothic" panose="020B0502020202020204" pitchFamily="34" charset="0"/>
              </a:rPr>
              <a:t>before</a:t>
            </a:r>
            <a:r>
              <a:rPr lang="es-ES" sz="1400" dirty="0">
                <a:latin typeface="Century Gothic" panose="020B0502020202020204" pitchFamily="34" charset="0"/>
              </a:rPr>
              <a:t> </a:t>
            </a:r>
            <a:r>
              <a:rPr lang="es-ES" sz="1400" dirty="0" err="1">
                <a:latin typeface="Century Gothic" panose="020B0502020202020204" pitchFamily="34" charset="0"/>
              </a:rPr>
              <a:t>the</a:t>
            </a:r>
            <a:r>
              <a:rPr lang="es-ES" sz="1400" dirty="0">
                <a:latin typeface="Century Gothic" panose="020B0502020202020204" pitchFamily="34" charset="0"/>
              </a:rPr>
              <a:t> </a:t>
            </a:r>
            <a:r>
              <a:rPr lang="es-ES" sz="1400" dirty="0" err="1">
                <a:latin typeface="Century Gothic" panose="020B0502020202020204" pitchFamily="34" charset="0"/>
              </a:rPr>
              <a:t>start</a:t>
            </a:r>
            <a:r>
              <a:rPr lang="es-ES" sz="1400" dirty="0">
                <a:latin typeface="Century Gothic" panose="020B0502020202020204" pitchFamily="34" charset="0"/>
              </a:rPr>
              <a:t> </a:t>
            </a:r>
            <a:r>
              <a:rPr lang="es-ES" sz="1400" dirty="0" err="1">
                <a:latin typeface="Century Gothic" panose="020B0502020202020204" pitchFamily="34" charset="0"/>
              </a:rPr>
              <a:t>of</a:t>
            </a:r>
            <a:r>
              <a:rPr lang="es-ES" sz="1400" dirty="0">
                <a:latin typeface="Century Gothic" panose="020B0502020202020204" pitchFamily="34" charset="0"/>
              </a:rPr>
              <a:t> </a:t>
            </a:r>
            <a:r>
              <a:rPr lang="es-ES" sz="1400" b="1" dirty="0" err="1">
                <a:latin typeface="Century Gothic" panose="020B0502020202020204" pitchFamily="34" charset="0"/>
              </a:rPr>
              <a:t>Lent</a:t>
            </a:r>
            <a:r>
              <a:rPr lang="es-ES" sz="1400" dirty="0">
                <a:latin typeface="Century Gothic" panose="020B0502020202020204" pitchFamily="34" charset="0"/>
              </a:rPr>
              <a:t>. </a:t>
            </a:r>
          </a:p>
          <a:p>
            <a:r>
              <a:rPr lang="es-ES" sz="1400" dirty="0" err="1">
                <a:latin typeface="Century Gothic" panose="020B0502020202020204" pitchFamily="34" charset="0"/>
              </a:rPr>
              <a:t>It</a:t>
            </a:r>
            <a:r>
              <a:rPr lang="es-ES" sz="1400" dirty="0">
                <a:latin typeface="Century Gothic" panose="020B0502020202020204" pitchFamily="34" charset="0"/>
              </a:rPr>
              <a:t> </a:t>
            </a:r>
            <a:r>
              <a:rPr lang="es-ES" sz="1400" dirty="0" err="1">
                <a:latin typeface="Century Gothic" panose="020B0502020202020204" pitchFamily="34" charset="0"/>
              </a:rPr>
              <a:t>is</a:t>
            </a:r>
            <a:r>
              <a:rPr lang="es-ES" sz="1400" dirty="0">
                <a:latin typeface="Century Gothic" panose="020B0502020202020204" pitchFamily="34" charset="0"/>
              </a:rPr>
              <a:t> </a:t>
            </a:r>
            <a:r>
              <a:rPr lang="es-ES" sz="1400" dirty="0" err="1">
                <a:latin typeface="Century Gothic" panose="020B0502020202020204" pitchFamily="34" charset="0"/>
              </a:rPr>
              <a:t>also</a:t>
            </a:r>
            <a:r>
              <a:rPr lang="es-ES" sz="1400" dirty="0">
                <a:latin typeface="Century Gothic" panose="020B0502020202020204" pitchFamily="34" charset="0"/>
              </a:rPr>
              <a:t> </a:t>
            </a:r>
            <a:r>
              <a:rPr lang="es-ES" sz="1400" dirty="0" err="1">
                <a:latin typeface="Century Gothic" panose="020B0502020202020204" pitchFamily="34" charset="0"/>
              </a:rPr>
              <a:t>carnival</a:t>
            </a:r>
            <a:r>
              <a:rPr lang="es-ES" sz="1400" dirty="0">
                <a:latin typeface="Century Gothic" panose="020B0502020202020204" pitchFamily="34" charset="0"/>
              </a:rPr>
              <a:t> time in France, and </a:t>
            </a:r>
            <a:r>
              <a:rPr lang="es-ES" sz="1400" dirty="0" err="1">
                <a:latin typeface="Century Gothic" panose="020B0502020202020204" pitchFamily="34" charset="0"/>
              </a:rPr>
              <a:t>we</a:t>
            </a:r>
            <a:r>
              <a:rPr lang="es-ES" sz="1400" dirty="0">
                <a:latin typeface="Century Gothic" panose="020B0502020202020204" pitchFamily="34" charset="0"/>
              </a:rPr>
              <a:t> </a:t>
            </a:r>
            <a:r>
              <a:rPr lang="es-ES" sz="1400" dirty="0" err="1">
                <a:latin typeface="Century Gothic" panose="020B0502020202020204" pitchFamily="34" charset="0"/>
              </a:rPr>
              <a:t>celebrate</a:t>
            </a:r>
            <a:r>
              <a:rPr lang="es-ES" sz="1400" dirty="0">
                <a:latin typeface="Century Gothic" panose="020B0502020202020204" pitchFamily="34" charset="0"/>
              </a:rPr>
              <a:t> ‘</a:t>
            </a:r>
            <a:r>
              <a:rPr lang="es-ES" sz="1400" b="1" dirty="0">
                <a:latin typeface="Century Gothic" panose="020B0502020202020204" pitchFamily="34" charset="0"/>
              </a:rPr>
              <a:t>le carnaval</a:t>
            </a:r>
            <a:r>
              <a:rPr lang="es-ES" sz="1400" dirty="0">
                <a:latin typeface="Century Gothic" panose="020B0502020202020204" pitchFamily="34" charset="0"/>
              </a:rPr>
              <a:t>’ </a:t>
            </a:r>
            <a:r>
              <a:rPr lang="es-ES" sz="1400" dirty="0" err="1">
                <a:latin typeface="Century Gothic" panose="020B0502020202020204" pitchFamily="34" charset="0"/>
              </a:rPr>
              <a:t>by</a:t>
            </a:r>
            <a:r>
              <a:rPr lang="es-ES" sz="1400" dirty="0">
                <a:latin typeface="Century Gothic" panose="020B0502020202020204" pitchFamily="34" charset="0"/>
              </a:rPr>
              <a:t> </a:t>
            </a:r>
            <a:r>
              <a:rPr lang="es-ES" sz="1400" dirty="0" err="1">
                <a:latin typeface="Century Gothic" panose="020B0502020202020204" pitchFamily="34" charset="0"/>
              </a:rPr>
              <a:t>dressing</a:t>
            </a:r>
            <a:r>
              <a:rPr lang="es-ES" sz="1400" dirty="0">
                <a:latin typeface="Century Gothic" panose="020B0502020202020204" pitchFamily="34" charset="0"/>
              </a:rPr>
              <a:t> up and </a:t>
            </a:r>
            <a:r>
              <a:rPr lang="es-ES" sz="1400" dirty="0" err="1">
                <a:latin typeface="Century Gothic" panose="020B0502020202020204" pitchFamily="34" charset="0"/>
              </a:rPr>
              <a:t>having</a:t>
            </a:r>
            <a:r>
              <a:rPr lang="es-ES" sz="1400" dirty="0">
                <a:latin typeface="Century Gothic" panose="020B0502020202020204" pitchFamily="34" charset="0"/>
              </a:rPr>
              <a:t> a </a:t>
            </a:r>
            <a:r>
              <a:rPr lang="es-ES" sz="1400" dirty="0" err="1">
                <a:latin typeface="Century Gothic" panose="020B0502020202020204" pitchFamily="34" charset="0"/>
              </a:rPr>
              <a:t>good</a:t>
            </a:r>
            <a:r>
              <a:rPr lang="es-ES" sz="1400" dirty="0">
                <a:latin typeface="Century Gothic" panose="020B0502020202020204" pitchFamily="34" charset="0"/>
              </a:rPr>
              <a:t> time!</a:t>
            </a:r>
          </a:p>
        </p:txBody>
      </p:sp>
      <p:sp>
        <p:nvSpPr>
          <p:cNvPr id="24" name="TextBox 23">
            <a:extLst>
              <a:ext uri="{FF2B5EF4-FFF2-40B4-BE49-F238E27FC236}">
                <a16:creationId xmlns:a16="http://schemas.microsoft.com/office/drawing/2014/main" id="{9439B1F6-2D3A-3437-0513-9CE062D5977F}"/>
              </a:ext>
            </a:extLst>
          </p:cNvPr>
          <p:cNvSpPr txBox="1"/>
          <p:nvPr/>
        </p:nvSpPr>
        <p:spPr>
          <a:xfrm>
            <a:off x="3989081" y="5094839"/>
            <a:ext cx="6013621" cy="1169551"/>
          </a:xfrm>
          <a:prstGeom prst="rect">
            <a:avLst/>
          </a:prstGeom>
          <a:pattFill prst="pct5">
            <a:fgClr>
              <a:schemeClr val="accent4">
                <a:lumMod val="20000"/>
                <a:lumOff val="80000"/>
              </a:schemeClr>
            </a:fgClr>
            <a:bgClr>
              <a:schemeClr val="bg1"/>
            </a:bgClr>
          </a:pattFill>
          <a:ln w="38100">
            <a:solidFill>
              <a:srgbClr val="FF0000"/>
            </a:solidFill>
          </a:ln>
        </p:spPr>
        <p:txBody>
          <a:bodyPr wrap="square" rtlCol="0">
            <a:spAutoFit/>
          </a:bodyPr>
          <a:lstStyle/>
          <a:p>
            <a:r>
              <a:rPr lang="en-GB" sz="1400" b="1" dirty="0">
                <a:latin typeface="Century Gothic" panose="020B0502020202020204" pitchFamily="34" charset="0"/>
              </a:rPr>
              <a:t>Phonics</a:t>
            </a:r>
          </a:p>
          <a:p>
            <a:endParaRPr lang="en-GB" sz="1400" b="1" dirty="0">
              <a:latin typeface="Century Gothic" panose="020B0502020202020204" pitchFamily="34" charset="0"/>
            </a:endParaRPr>
          </a:p>
          <a:p>
            <a:r>
              <a:rPr lang="en-GB" sz="1400" b="1" dirty="0">
                <a:latin typeface="Century Gothic" panose="020B0502020202020204" pitchFamily="34" charset="0"/>
              </a:rPr>
              <a:t>“ze” </a:t>
            </a:r>
            <a:r>
              <a:rPr lang="en-GB" sz="1400" dirty="0">
                <a:latin typeface="Century Gothic" panose="020B0502020202020204" pitchFamily="34" charset="0"/>
              </a:rPr>
              <a:t>(</a:t>
            </a:r>
            <a:r>
              <a:rPr lang="en-GB" sz="1400" dirty="0" err="1">
                <a:latin typeface="Century Gothic" panose="020B0502020202020204" pitchFamily="34" charset="0"/>
              </a:rPr>
              <a:t>on</a:t>
            </a:r>
            <a:r>
              <a:rPr lang="en-GB" sz="1400" b="1" dirty="0" err="1">
                <a:latin typeface="Century Gothic" panose="020B0502020202020204" pitchFamily="34" charset="0"/>
              </a:rPr>
              <a:t>ze</a:t>
            </a:r>
            <a:r>
              <a:rPr lang="en-GB" sz="1400" dirty="0">
                <a:latin typeface="Century Gothic" panose="020B0502020202020204" pitchFamily="34" charset="0"/>
              </a:rPr>
              <a:t>, </a:t>
            </a:r>
            <a:r>
              <a:rPr lang="en-GB" sz="1400" dirty="0" err="1">
                <a:latin typeface="Century Gothic" panose="020B0502020202020204" pitchFamily="34" charset="0"/>
              </a:rPr>
              <a:t>dou</a:t>
            </a:r>
            <a:r>
              <a:rPr lang="en-GB" sz="1400" b="1" dirty="0" err="1">
                <a:latin typeface="Century Gothic" panose="020B0502020202020204" pitchFamily="34" charset="0"/>
              </a:rPr>
              <a:t>ze</a:t>
            </a:r>
            <a:r>
              <a:rPr lang="en-GB" sz="1400" dirty="0">
                <a:latin typeface="Century Gothic" panose="020B0502020202020204" pitchFamily="34" charset="0"/>
              </a:rPr>
              <a:t>, </a:t>
            </a:r>
            <a:r>
              <a:rPr lang="en-GB" sz="1400" dirty="0" err="1">
                <a:latin typeface="Century Gothic" panose="020B0502020202020204" pitchFamily="34" charset="0"/>
              </a:rPr>
              <a:t>trei</a:t>
            </a:r>
            <a:r>
              <a:rPr lang="en-GB" sz="1400" b="1" dirty="0" err="1">
                <a:latin typeface="Century Gothic" panose="020B0502020202020204" pitchFamily="34" charset="0"/>
              </a:rPr>
              <a:t>ze</a:t>
            </a:r>
            <a:r>
              <a:rPr lang="en-GB" sz="1400" dirty="0">
                <a:latin typeface="Century Gothic" panose="020B0502020202020204" pitchFamily="34" charset="0"/>
              </a:rPr>
              <a:t>, quator</a:t>
            </a:r>
            <a:r>
              <a:rPr lang="en-GB" sz="1400" b="1" dirty="0">
                <a:latin typeface="Century Gothic" panose="020B0502020202020204" pitchFamily="34" charset="0"/>
              </a:rPr>
              <a:t>ze</a:t>
            </a:r>
            <a:r>
              <a:rPr lang="en-GB" sz="1400" dirty="0">
                <a:latin typeface="Century Gothic" panose="020B0502020202020204" pitchFamily="34" charset="0"/>
              </a:rPr>
              <a:t>, quin</a:t>
            </a:r>
            <a:r>
              <a:rPr lang="en-GB" sz="1400" b="1" dirty="0">
                <a:latin typeface="Century Gothic" panose="020B0502020202020204" pitchFamily="34" charset="0"/>
              </a:rPr>
              <a:t>ze</a:t>
            </a:r>
            <a:r>
              <a:rPr lang="en-GB" sz="1400" dirty="0">
                <a:latin typeface="Century Gothic" panose="020B0502020202020204" pitchFamily="34" charset="0"/>
              </a:rPr>
              <a:t>, sei</a:t>
            </a:r>
            <a:r>
              <a:rPr lang="en-GB" sz="1400" b="1" dirty="0">
                <a:latin typeface="Century Gothic" panose="020B0502020202020204" pitchFamily="34" charset="0"/>
              </a:rPr>
              <a:t>ze</a:t>
            </a:r>
            <a:r>
              <a:rPr lang="en-GB" sz="1400" dirty="0">
                <a:latin typeface="Century Gothic" panose="020B0502020202020204" pitchFamily="34" charset="0"/>
              </a:rPr>
              <a:t>) </a:t>
            </a:r>
          </a:p>
          <a:p>
            <a:r>
              <a:rPr lang="en-GB" sz="1400" b="1" dirty="0">
                <a:latin typeface="Century Gothic" panose="020B0502020202020204" pitchFamily="34" charset="0"/>
              </a:rPr>
              <a:t>“</a:t>
            </a:r>
            <a:r>
              <a:rPr lang="en-GB" sz="1400" b="1" dirty="0" err="1">
                <a:latin typeface="Century Gothic" panose="020B0502020202020204" pitchFamily="34" charset="0"/>
              </a:rPr>
              <a:t>qu</a:t>
            </a:r>
            <a:r>
              <a:rPr lang="en-GB" sz="1400" b="1" dirty="0">
                <a:latin typeface="Century Gothic" panose="020B0502020202020204" pitchFamily="34" charset="0"/>
              </a:rPr>
              <a:t>” </a:t>
            </a:r>
            <a:r>
              <a:rPr lang="en-GB" sz="1400" dirty="0">
                <a:latin typeface="Century Gothic" panose="020B0502020202020204" pitchFamily="34" charset="0"/>
              </a:rPr>
              <a:t>(</a:t>
            </a:r>
            <a:r>
              <a:rPr lang="en-GB" sz="1400" b="1" dirty="0">
                <a:latin typeface="Century Gothic" panose="020B0502020202020204" pitchFamily="34" charset="0"/>
              </a:rPr>
              <a:t>qu</a:t>
            </a:r>
            <a:r>
              <a:rPr lang="en-GB" sz="1400" dirty="0">
                <a:latin typeface="Century Gothic" panose="020B0502020202020204" pitchFamily="34" charset="0"/>
              </a:rPr>
              <a:t>atorze, </a:t>
            </a:r>
            <a:r>
              <a:rPr lang="en-GB" sz="1400" b="1" dirty="0">
                <a:latin typeface="Century Gothic" panose="020B0502020202020204" pitchFamily="34" charset="0"/>
              </a:rPr>
              <a:t>qu</a:t>
            </a:r>
            <a:r>
              <a:rPr lang="en-GB" sz="1400" dirty="0">
                <a:latin typeface="Century Gothic" panose="020B0502020202020204" pitchFamily="34" charset="0"/>
              </a:rPr>
              <a:t>inze, mas</a:t>
            </a:r>
            <a:r>
              <a:rPr lang="en-GB" sz="1400" b="1" dirty="0">
                <a:latin typeface="Century Gothic" panose="020B0502020202020204" pitchFamily="34" charset="0"/>
              </a:rPr>
              <a:t>qu</a:t>
            </a:r>
            <a:r>
              <a:rPr lang="en-GB" sz="1400" dirty="0">
                <a:latin typeface="Century Gothic" panose="020B0502020202020204" pitchFamily="34" charset="0"/>
              </a:rPr>
              <a:t>e, </a:t>
            </a:r>
            <a:r>
              <a:rPr lang="en-GB" sz="1400" dirty="0" err="1">
                <a:latin typeface="Century Gothic" panose="020B0502020202020204" pitchFamily="34" charset="0"/>
              </a:rPr>
              <a:t>Pâ</a:t>
            </a:r>
            <a:r>
              <a:rPr lang="en-GB" sz="1400" b="1" dirty="0" err="1">
                <a:latin typeface="Century Gothic" panose="020B0502020202020204" pitchFamily="34" charset="0"/>
              </a:rPr>
              <a:t>qu</a:t>
            </a:r>
            <a:r>
              <a:rPr lang="en-GB" sz="1400" dirty="0" err="1">
                <a:latin typeface="Century Gothic" panose="020B0502020202020204" pitchFamily="34" charset="0"/>
              </a:rPr>
              <a:t>es</a:t>
            </a:r>
            <a:r>
              <a:rPr lang="en-GB" sz="1400" dirty="0">
                <a:latin typeface="Century Gothic" panose="020B0502020202020204" pitchFamily="34" charset="0"/>
              </a:rPr>
              <a:t>, </a:t>
            </a:r>
            <a:r>
              <a:rPr lang="en-GB" sz="1400" b="1" dirty="0" err="1">
                <a:latin typeface="Century Gothic" panose="020B0502020202020204" pitchFamily="34" charset="0"/>
              </a:rPr>
              <a:t>qu</a:t>
            </a:r>
            <a:r>
              <a:rPr lang="en-GB" sz="1400" dirty="0" err="1">
                <a:latin typeface="Century Gothic" panose="020B0502020202020204" pitchFamily="34" charset="0"/>
              </a:rPr>
              <a:t>el</a:t>
            </a:r>
            <a:r>
              <a:rPr lang="en-GB" sz="1400" dirty="0">
                <a:latin typeface="Century Gothic" panose="020B0502020202020204" pitchFamily="34" charset="0"/>
              </a:rPr>
              <a:t>)</a:t>
            </a:r>
          </a:p>
          <a:p>
            <a:r>
              <a:rPr lang="en-GB" sz="1400" b="1" dirty="0">
                <a:latin typeface="Century Gothic" panose="020B0502020202020204" pitchFamily="34" charset="0"/>
              </a:rPr>
              <a:t>“in” </a:t>
            </a:r>
            <a:r>
              <a:rPr lang="en-GB" sz="1400" dirty="0">
                <a:latin typeface="Century Gothic" panose="020B0502020202020204" pitchFamily="34" charset="0"/>
              </a:rPr>
              <a:t>(</a:t>
            </a:r>
            <a:r>
              <a:rPr lang="en-GB" sz="1400" dirty="0" err="1">
                <a:latin typeface="Century Gothic" panose="020B0502020202020204" pitchFamily="34" charset="0"/>
              </a:rPr>
              <a:t>v</a:t>
            </a:r>
            <a:r>
              <a:rPr lang="en-GB" sz="1400" b="1" dirty="0" err="1">
                <a:latin typeface="Century Gothic" panose="020B0502020202020204" pitchFamily="34" charset="0"/>
              </a:rPr>
              <a:t>in</a:t>
            </a:r>
            <a:r>
              <a:rPr lang="en-GB" sz="1400" dirty="0" err="1">
                <a:latin typeface="Century Gothic" panose="020B0502020202020204" pitchFamily="34" charset="0"/>
              </a:rPr>
              <a:t>gt</a:t>
            </a:r>
            <a:r>
              <a:rPr lang="en-GB" sz="1400" dirty="0">
                <a:latin typeface="Century Gothic" panose="020B0502020202020204" pitchFamily="34" charset="0"/>
              </a:rPr>
              <a:t>, pouss</a:t>
            </a:r>
            <a:r>
              <a:rPr lang="en-GB" sz="1400" b="1" dirty="0">
                <a:latin typeface="Century Gothic" panose="020B0502020202020204" pitchFamily="34" charset="0"/>
              </a:rPr>
              <a:t>in</a:t>
            </a:r>
            <a:r>
              <a:rPr lang="en-GB" sz="1400" dirty="0">
                <a:latin typeface="Century Gothic" panose="020B0502020202020204" pitchFamily="34" charset="0"/>
              </a:rPr>
              <a:t>, lap</a:t>
            </a:r>
            <a:r>
              <a:rPr lang="en-GB" sz="1400" b="1" dirty="0">
                <a:latin typeface="Century Gothic" panose="020B0502020202020204" pitchFamily="34" charset="0"/>
              </a:rPr>
              <a:t>in</a:t>
            </a:r>
            <a:r>
              <a:rPr lang="en-GB" sz="1400" dirty="0">
                <a:latin typeface="Century Gothic" panose="020B0502020202020204" pitchFamily="34" charset="0"/>
              </a:rPr>
              <a:t>)</a:t>
            </a:r>
          </a:p>
        </p:txBody>
      </p:sp>
      <p:sp>
        <p:nvSpPr>
          <p:cNvPr id="3" name="TextBox 2">
            <a:extLst>
              <a:ext uri="{FF2B5EF4-FFF2-40B4-BE49-F238E27FC236}">
                <a16:creationId xmlns:a16="http://schemas.microsoft.com/office/drawing/2014/main" id="{9892D031-9A15-D53E-85A1-A31C4C3A12FE}"/>
              </a:ext>
            </a:extLst>
          </p:cNvPr>
          <p:cNvSpPr txBox="1"/>
          <p:nvPr/>
        </p:nvSpPr>
        <p:spPr>
          <a:xfrm>
            <a:off x="3991164" y="2866749"/>
            <a:ext cx="3902804" cy="2031325"/>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1400" b="1" dirty="0">
                <a:latin typeface="Century Gothic" panose="020B0502020202020204" pitchFamily="34" charset="0"/>
              </a:rPr>
              <a:t>Easter vocabulary Bank</a:t>
            </a:r>
          </a:p>
          <a:p>
            <a:endParaRPr lang="en-GB" sz="1400" b="1" dirty="0">
              <a:latin typeface="Century Gothic" panose="020B0502020202020204" pitchFamily="34" charset="0"/>
            </a:endParaRPr>
          </a:p>
          <a:p>
            <a:r>
              <a:rPr lang="en-GB" sz="1400" b="1" dirty="0">
                <a:latin typeface="Century Gothic" panose="020B0502020202020204" pitchFamily="34" charset="0"/>
              </a:rPr>
              <a:t>un panier</a:t>
            </a:r>
            <a:r>
              <a:rPr lang="en-GB" sz="1400" dirty="0">
                <a:latin typeface="Century Gothic" panose="020B0502020202020204" pitchFamily="34" charset="0"/>
              </a:rPr>
              <a:t> – a basket</a:t>
            </a:r>
          </a:p>
          <a:p>
            <a:r>
              <a:rPr lang="en-GB" sz="1400" b="1" dirty="0">
                <a:latin typeface="Century Gothic" panose="020B0502020202020204" pitchFamily="34" charset="0"/>
              </a:rPr>
              <a:t>un oeuf </a:t>
            </a:r>
            <a:r>
              <a:rPr lang="en-GB" sz="1400" dirty="0">
                <a:latin typeface="Century Gothic" panose="020B0502020202020204" pitchFamily="34" charset="0"/>
              </a:rPr>
              <a:t>– an egg</a:t>
            </a:r>
          </a:p>
          <a:p>
            <a:r>
              <a:rPr lang="en-GB" sz="1400" b="1" dirty="0">
                <a:latin typeface="Century Gothic" panose="020B0502020202020204" pitchFamily="34" charset="0"/>
              </a:rPr>
              <a:t>un poussin </a:t>
            </a:r>
            <a:r>
              <a:rPr lang="en-GB" sz="1400" dirty="0">
                <a:latin typeface="Century Gothic" panose="020B0502020202020204" pitchFamily="34" charset="0"/>
              </a:rPr>
              <a:t>– a chick</a:t>
            </a:r>
          </a:p>
          <a:p>
            <a:r>
              <a:rPr lang="en-GB" sz="1400" b="1" dirty="0" err="1">
                <a:latin typeface="Century Gothic" panose="020B0502020202020204" pitchFamily="34" charset="0"/>
              </a:rPr>
              <a:t>une</a:t>
            </a:r>
            <a:r>
              <a:rPr lang="en-GB" sz="1400" b="1" dirty="0">
                <a:latin typeface="Century Gothic" panose="020B0502020202020204" pitchFamily="34" charset="0"/>
              </a:rPr>
              <a:t> fleur </a:t>
            </a:r>
            <a:r>
              <a:rPr lang="en-GB" sz="1400" dirty="0">
                <a:latin typeface="Century Gothic" panose="020B0502020202020204" pitchFamily="34" charset="0"/>
              </a:rPr>
              <a:t>– a flower</a:t>
            </a:r>
          </a:p>
          <a:p>
            <a:r>
              <a:rPr lang="en-GB" sz="1400" b="1" dirty="0">
                <a:latin typeface="Century Gothic" panose="020B0502020202020204" pitchFamily="34" charset="0"/>
              </a:rPr>
              <a:t>un lapin </a:t>
            </a:r>
            <a:r>
              <a:rPr lang="en-GB" sz="1400" dirty="0">
                <a:latin typeface="Century Gothic" panose="020B0502020202020204" pitchFamily="34" charset="0"/>
              </a:rPr>
              <a:t>– a rabbit</a:t>
            </a:r>
          </a:p>
          <a:p>
            <a:endParaRPr lang="en-GB" sz="1400" b="1" dirty="0">
              <a:latin typeface="Century Gothic" panose="020B0502020202020204" pitchFamily="34" charset="0"/>
            </a:endParaRPr>
          </a:p>
          <a:p>
            <a:r>
              <a:rPr lang="en-GB" sz="1400" b="1" dirty="0" err="1">
                <a:latin typeface="Century Gothic" panose="020B0502020202020204" pitchFamily="34" charset="0"/>
              </a:rPr>
              <a:t>Joyeuses</a:t>
            </a:r>
            <a:r>
              <a:rPr lang="en-GB" sz="1400" b="1" dirty="0">
                <a:latin typeface="Century Gothic" panose="020B0502020202020204" pitchFamily="34" charset="0"/>
              </a:rPr>
              <a:t> </a:t>
            </a:r>
            <a:r>
              <a:rPr lang="en-GB" sz="1400" b="1" dirty="0" err="1">
                <a:latin typeface="Century Gothic" panose="020B0502020202020204" pitchFamily="34" charset="0"/>
              </a:rPr>
              <a:t>Pâques</a:t>
            </a:r>
            <a:r>
              <a:rPr lang="en-GB" sz="1400" b="1" dirty="0">
                <a:latin typeface="Century Gothic" panose="020B0502020202020204" pitchFamily="34" charset="0"/>
              </a:rPr>
              <a:t>! </a:t>
            </a:r>
            <a:r>
              <a:rPr lang="en-GB" sz="1400" dirty="0">
                <a:latin typeface="Century Gothic" panose="020B0502020202020204" pitchFamily="34" charset="0"/>
              </a:rPr>
              <a:t>– Happy Easter!</a:t>
            </a:r>
          </a:p>
        </p:txBody>
      </p:sp>
      <p:sp>
        <p:nvSpPr>
          <p:cNvPr id="4" name="TextBox 3">
            <a:extLst>
              <a:ext uri="{FF2B5EF4-FFF2-40B4-BE49-F238E27FC236}">
                <a16:creationId xmlns:a16="http://schemas.microsoft.com/office/drawing/2014/main" id="{787DC573-C6AF-4B59-0878-888E8BD3EB21}"/>
              </a:ext>
            </a:extLst>
          </p:cNvPr>
          <p:cNvSpPr txBox="1"/>
          <p:nvPr/>
        </p:nvSpPr>
        <p:spPr>
          <a:xfrm>
            <a:off x="8044773" y="2866749"/>
            <a:ext cx="3821253" cy="2031325"/>
          </a:xfrm>
          <a:prstGeom prst="rect">
            <a:avLst/>
          </a:prstGeom>
          <a:pattFill prst="pct5">
            <a:fgClr>
              <a:schemeClr val="accent4">
                <a:lumMod val="20000"/>
                <a:lumOff val="80000"/>
              </a:schemeClr>
            </a:fgClr>
            <a:bgClr>
              <a:schemeClr val="bg1"/>
            </a:bgClr>
          </a:pattFill>
          <a:ln w="38100">
            <a:solidFill>
              <a:srgbClr val="7030A0"/>
            </a:solidFill>
          </a:ln>
        </p:spPr>
        <p:txBody>
          <a:bodyPr wrap="square" rtlCol="0">
            <a:spAutoFit/>
          </a:bodyPr>
          <a:lstStyle/>
          <a:p>
            <a:r>
              <a:rPr lang="en-GB" sz="1400" b="1" dirty="0">
                <a:latin typeface="Century Gothic" panose="020B0502020202020204" pitchFamily="34" charset="0"/>
              </a:rPr>
              <a:t>Fact Bank</a:t>
            </a:r>
          </a:p>
          <a:p>
            <a:r>
              <a:rPr lang="en-GB" sz="1400" dirty="0">
                <a:latin typeface="Century Gothic" panose="020B0502020202020204" pitchFamily="34" charset="0"/>
              </a:rPr>
              <a:t>In France, the church bells are quiet for a few days before Easter to remember when Jesus died. Children are told that the bells fly to Rome and, when they come back on Easter morning, they ring and drop eggs and treats in gardens. That’s </a:t>
            </a:r>
            <a:r>
              <a:rPr lang="en-GB" sz="1400">
                <a:latin typeface="Century Gothic" panose="020B0502020202020204" pitchFamily="34" charset="0"/>
              </a:rPr>
              <a:t>why children </a:t>
            </a:r>
            <a:r>
              <a:rPr lang="en-GB" sz="1400" dirty="0">
                <a:latin typeface="Century Gothic" panose="020B0502020202020204" pitchFamily="34" charset="0"/>
              </a:rPr>
              <a:t>go on an Easter egg hunt to find the hidden treats!</a:t>
            </a:r>
            <a:endParaRPr lang="en-GB" sz="1400" b="1" dirty="0">
              <a:latin typeface="Century Gothic" panose="020B0502020202020204" pitchFamily="34" charset="0"/>
            </a:endParaRPr>
          </a:p>
        </p:txBody>
      </p:sp>
      <p:sp>
        <p:nvSpPr>
          <p:cNvPr id="5" name="TextBox 4">
            <a:extLst>
              <a:ext uri="{FF2B5EF4-FFF2-40B4-BE49-F238E27FC236}">
                <a16:creationId xmlns:a16="http://schemas.microsoft.com/office/drawing/2014/main" id="{76FCE11D-D99B-C8ED-F61B-CB931F49AA58}"/>
              </a:ext>
            </a:extLst>
          </p:cNvPr>
          <p:cNvSpPr txBox="1"/>
          <p:nvPr/>
        </p:nvSpPr>
        <p:spPr>
          <a:xfrm>
            <a:off x="3989082" y="1183733"/>
            <a:ext cx="3902805" cy="1600438"/>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1400" b="1" dirty="0">
                <a:latin typeface="Century Gothic" panose="020B0502020202020204" pitchFamily="34" charset="0"/>
              </a:rPr>
              <a:t>Carnival time Bank</a:t>
            </a:r>
          </a:p>
          <a:p>
            <a:endParaRPr lang="en-GB" sz="1400" dirty="0">
              <a:latin typeface="Century Gothic" panose="020B0502020202020204" pitchFamily="34" charset="0"/>
            </a:endParaRPr>
          </a:p>
          <a:p>
            <a:r>
              <a:rPr lang="en-GB" sz="1400" b="1" dirty="0">
                <a:latin typeface="Century Gothic" panose="020B0502020202020204" pitchFamily="34" charset="0"/>
              </a:rPr>
              <a:t>le Carnaval </a:t>
            </a:r>
            <a:r>
              <a:rPr lang="en-GB" sz="1400" dirty="0">
                <a:latin typeface="Century Gothic" panose="020B0502020202020204" pitchFamily="34" charset="0"/>
              </a:rPr>
              <a:t>– Carnival </a:t>
            </a:r>
          </a:p>
          <a:p>
            <a:r>
              <a:rPr lang="en-GB" sz="1400" b="1" dirty="0">
                <a:latin typeface="Century Gothic" panose="020B0502020202020204" pitchFamily="34" charset="0"/>
              </a:rPr>
              <a:t>Mardi-gras </a:t>
            </a:r>
            <a:r>
              <a:rPr lang="en-GB" sz="1400" dirty="0">
                <a:latin typeface="Century Gothic" panose="020B0502020202020204" pitchFamily="34" charset="0"/>
              </a:rPr>
              <a:t>– Shrove Tuesday/Pancake Day</a:t>
            </a:r>
          </a:p>
          <a:p>
            <a:r>
              <a:rPr lang="en-GB" sz="1400" b="1" dirty="0">
                <a:latin typeface="Century Gothic" panose="020B0502020202020204" pitchFamily="34" charset="0"/>
              </a:rPr>
              <a:t>un masque </a:t>
            </a:r>
            <a:r>
              <a:rPr lang="en-GB" sz="1400" dirty="0">
                <a:latin typeface="Century Gothic" panose="020B0502020202020204" pitchFamily="34" charset="0"/>
              </a:rPr>
              <a:t>– a mask </a:t>
            </a:r>
          </a:p>
          <a:p>
            <a:r>
              <a:rPr lang="en-GB" sz="1400" b="1" dirty="0">
                <a:latin typeface="Century Gothic" panose="020B0502020202020204" pitchFamily="34" charset="0"/>
              </a:rPr>
              <a:t>les crêpes </a:t>
            </a:r>
            <a:r>
              <a:rPr lang="en-GB" sz="1400" dirty="0">
                <a:latin typeface="Century Gothic" panose="020B0502020202020204" pitchFamily="34" charset="0"/>
              </a:rPr>
              <a:t>– crepes</a:t>
            </a:r>
            <a:r>
              <a:rPr lang="en-GB" sz="1400" b="1" dirty="0">
                <a:latin typeface="Century Gothic" panose="020B0502020202020204" pitchFamily="34" charset="0"/>
              </a:rPr>
              <a:t> </a:t>
            </a:r>
          </a:p>
          <a:p>
            <a:endParaRPr lang="en-GB" sz="1400" dirty="0">
              <a:latin typeface="Century Gothic" panose="020B0502020202020204" pitchFamily="34" charset="0"/>
            </a:endParaRPr>
          </a:p>
        </p:txBody>
      </p:sp>
      <p:pic>
        <p:nvPicPr>
          <p:cNvPr id="2" name="Recorded Sound">
            <a:hlinkClick r:id="" action="ppaction://media"/>
            <a:extLst>
              <a:ext uri="{FF2B5EF4-FFF2-40B4-BE49-F238E27FC236}">
                <a16:creationId xmlns:a16="http://schemas.microsoft.com/office/drawing/2014/main" id="{CE60DCAA-934E-1D05-9B8C-57F025605023}"/>
              </a:ext>
            </a:extLst>
          </p:cNvPr>
          <p:cNvPicPr>
            <a:picLocks noChangeAspect="1"/>
          </p:cNvPicPr>
          <p:nvPr>
            <a:audioFile r:link="rId2"/>
            <p:extLst>
              <p:ext uri="{DAA4B4D4-6D71-4841-9C94-3DE7FCFB9230}">
                <p14:media xmlns:p14="http://schemas.microsoft.com/office/powerpoint/2010/main" r:embed="rId1"/>
              </p:ext>
            </p:extLst>
          </p:nvPr>
        </p:nvPicPr>
        <p:blipFill>
          <a:blip r:embed="rId15">
            <a:alphaModFix amt="0"/>
          </a:blip>
          <a:stretch>
            <a:fillRect/>
          </a:stretch>
        </p:blipFill>
        <p:spPr>
          <a:xfrm>
            <a:off x="2728946" y="1303029"/>
            <a:ext cx="1234447" cy="1234447"/>
          </a:xfrm>
          <a:prstGeom prst="rect">
            <a:avLst/>
          </a:prstGeom>
        </p:spPr>
      </p:pic>
      <p:pic>
        <p:nvPicPr>
          <p:cNvPr id="6" name="Recorded Sound">
            <a:hlinkClick r:id="" action="ppaction://media"/>
            <a:extLst>
              <a:ext uri="{FF2B5EF4-FFF2-40B4-BE49-F238E27FC236}">
                <a16:creationId xmlns:a16="http://schemas.microsoft.com/office/drawing/2014/main" id="{F32DF241-955C-2279-E567-06E69A2C3F82}"/>
              </a:ext>
            </a:extLst>
          </p:cNvPr>
          <p:cNvPicPr>
            <a:picLocks noChangeAspect="1"/>
          </p:cNvPicPr>
          <p:nvPr>
            <a:audioFile r:link="rId4"/>
            <p:extLst>
              <p:ext uri="{DAA4B4D4-6D71-4841-9C94-3DE7FCFB9230}">
                <p14:media xmlns:p14="http://schemas.microsoft.com/office/powerpoint/2010/main" r:embed="rId3"/>
              </p:ext>
            </p:extLst>
          </p:nvPr>
        </p:nvPicPr>
        <p:blipFill>
          <a:blip r:embed="rId15">
            <a:alphaModFix amt="0"/>
          </a:blip>
          <a:stretch>
            <a:fillRect/>
          </a:stretch>
        </p:blipFill>
        <p:spPr>
          <a:xfrm>
            <a:off x="2631137" y="3050154"/>
            <a:ext cx="1234447" cy="1234447"/>
          </a:xfrm>
          <a:prstGeom prst="rect">
            <a:avLst/>
          </a:prstGeom>
        </p:spPr>
      </p:pic>
      <p:pic>
        <p:nvPicPr>
          <p:cNvPr id="9" name="Recorded Sound">
            <a:hlinkClick r:id="" action="ppaction://media"/>
            <a:extLst>
              <a:ext uri="{FF2B5EF4-FFF2-40B4-BE49-F238E27FC236}">
                <a16:creationId xmlns:a16="http://schemas.microsoft.com/office/drawing/2014/main" id="{BB210B4D-8D0E-7911-2BFE-77B2A43EC7C4}"/>
              </a:ext>
            </a:extLst>
          </p:cNvPr>
          <p:cNvPicPr>
            <a:picLocks noChangeAspect="1"/>
          </p:cNvPicPr>
          <p:nvPr>
            <a:audioFile r:link="rId6"/>
            <p:extLst>
              <p:ext uri="{DAA4B4D4-6D71-4841-9C94-3DE7FCFB9230}">
                <p14:media xmlns:p14="http://schemas.microsoft.com/office/powerpoint/2010/main" r:embed="rId5"/>
              </p:ext>
            </p:extLst>
          </p:nvPr>
        </p:nvPicPr>
        <p:blipFill>
          <a:blip r:embed="rId15">
            <a:alphaModFix amt="0"/>
          </a:blip>
          <a:stretch>
            <a:fillRect/>
          </a:stretch>
        </p:blipFill>
        <p:spPr>
          <a:xfrm>
            <a:off x="6659334" y="781988"/>
            <a:ext cx="1078546" cy="1078546"/>
          </a:xfrm>
          <a:prstGeom prst="rect">
            <a:avLst/>
          </a:prstGeom>
        </p:spPr>
      </p:pic>
      <p:pic>
        <p:nvPicPr>
          <p:cNvPr id="13" name="Recorded Sound">
            <a:hlinkClick r:id="" action="ppaction://media"/>
            <a:extLst>
              <a:ext uri="{FF2B5EF4-FFF2-40B4-BE49-F238E27FC236}">
                <a16:creationId xmlns:a16="http://schemas.microsoft.com/office/drawing/2014/main" id="{8EA6E103-E06B-9A07-8A34-1F242CC53BFD}"/>
              </a:ext>
            </a:extLst>
          </p:cNvPr>
          <p:cNvPicPr>
            <a:picLocks noChangeAspect="1"/>
          </p:cNvPicPr>
          <p:nvPr>
            <a:audioFile r:link="rId8"/>
            <p:extLst>
              <p:ext uri="{DAA4B4D4-6D71-4841-9C94-3DE7FCFB9230}">
                <p14:media xmlns:p14="http://schemas.microsoft.com/office/powerpoint/2010/main" r:embed="rId7"/>
              </p:ext>
            </p:extLst>
          </p:nvPr>
        </p:nvPicPr>
        <p:blipFill>
          <a:blip r:embed="rId15">
            <a:alphaModFix amt="0"/>
          </a:blip>
          <a:stretch>
            <a:fillRect/>
          </a:stretch>
        </p:blipFill>
        <p:spPr>
          <a:xfrm>
            <a:off x="6524853" y="2682599"/>
            <a:ext cx="1234447" cy="1234447"/>
          </a:xfrm>
          <a:prstGeom prst="rect">
            <a:avLst/>
          </a:prstGeom>
        </p:spPr>
      </p:pic>
      <p:pic>
        <p:nvPicPr>
          <p:cNvPr id="14" name="Recorded Sound">
            <a:hlinkClick r:id="" action="ppaction://media"/>
            <a:extLst>
              <a:ext uri="{FF2B5EF4-FFF2-40B4-BE49-F238E27FC236}">
                <a16:creationId xmlns:a16="http://schemas.microsoft.com/office/drawing/2014/main" id="{E8D491E5-9351-9DEC-32BD-0F994F908554}"/>
              </a:ext>
            </a:extLst>
          </p:cNvPr>
          <p:cNvPicPr>
            <a:picLocks noChangeAspect="1"/>
          </p:cNvPicPr>
          <p:nvPr>
            <a:audioFile r:link="rId10"/>
            <p:extLst>
              <p:ext uri="{DAA4B4D4-6D71-4841-9C94-3DE7FCFB9230}">
                <p14:media xmlns:p14="http://schemas.microsoft.com/office/powerpoint/2010/main" r:embed="rId9"/>
              </p:ext>
            </p:extLst>
          </p:nvPr>
        </p:nvPicPr>
        <p:blipFill>
          <a:blip r:embed="rId15">
            <a:alphaModFix amt="0"/>
          </a:blip>
          <a:stretch>
            <a:fillRect/>
          </a:stretch>
        </p:blipFill>
        <p:spPr>
          <a:xfrm>
            <a:off x="9122293" y="4963346"/>
            <a:ext cx="1316705" cy="1316705"/>
          </a:xfrm>
          <a:prstGeom prst="rect">
            <a:avLst/>
          </a:prstGeom>
        </p:spPr>
      </p:pic>
    </p:spTree>
    <p:extLst>
      <p:ext uri="{BB962C8B-B14F-4D97-AF65-F5344CB8AC3E}">
        <p14:creationId xmlns:p14="http://schemas.microsoft.com/office/powerpoint/2010/main" val="268552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4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359"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2124"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815" fill="hold"/>
                                        <p:tgtEl>
                                          <p:spTgt spid="1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548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audio>
              <p:cMediaNode vol="80000">
                <p:cTn id="24" fill="hold" display="0">
                  <p:stCondLst>
                    <p:cond delay="indefinite"/>
                  </p:stCondLst>
                  <p:endCondLst>
                    <p:cond evt="onStopAudio" delay="0">
                      <p:tgtEl>
                        <p:sldTgt/>
                      </p:tgtEl>
                    </p:cond>
                  </p:endCondLst>
                </p:cTn>
                <p:tgtEl>
                  <p:spTgt spid="6"/>
                </p:tgtEl>
              </p:cMediaNode>
            </p:audio>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3"/>
                </p:tgtEl>
              </p:cMediaNode>
            </p:audio>
            <p:audio>
              <p:cMediaNode vol="80000">
                <p:cTn id="2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309</Words>
  <Application>Microsoft Office PowerPoint</Application>
  <PresentationFormat>Widescreen</PresentationFormat>
  <Paragraphs>45</Paragraphs>
  <Slides>1</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Sanderson, Lynn</cp:lastModifiedBy>
  <cp:revision>53</cp:revision>
  <cp:lastPrinted>2019-12-01T14:04:10Z</cp:lastPrinted>
  <dcterms:created xsi:type="dcterms:W3CDTF">2019-08-20T09:39:52Z</dcterms:created>
  <dcterms:modified xsi:type="dcterms:W3CDTF">2025-09-24T15:13:07Z</dcterms:modified>
</cp:coreProperties>
</file>