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AAF823-6894-4496-990D-07DFE6C656CF}" v="8" dt="2024-10-18T12:25:52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54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1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9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02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5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5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7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50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2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3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7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2.png"/><Relationship Id="rId5" Type="http://schemas.microsoft.com/office/2007/relationships/media" Target="../media/media3.m4a"/><Relationship Id="rId10" Type="http://schemas.openxmlformats.org/officeDocument/2006/relationships/image" Target="../media/image1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ular object with blue border&#10;&#10;Description automatically generated">
            <a:extLst>
              <a:ext uri="{FF2B5EF4-FFF2-40B4-BE49-F238E27FC236}">
                <a16:creationId xmlns:a16="http://schemas.microsoft.com/office/drawing/2014/main" id="{3551F241-7264-C119-3CF1-27BE7987E5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97"/>
            <a:ext cx="12192000" cy="68884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FB6155-EF73-4E76-B4CA-717526727E8F}"/>
              </a:ext>
            </a:extLst>
          </p:cNvPr>
          <p:cNvSpPr txBox="1"/>
          <p:nvPr/>
        </p:nvSpPr>
        <p:spPr>
          <a:xfrm>
            <a:off x="739771" y="1094652"/>
            <a:ext cx="3821252" cy="2677656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Fruits and Vegetables Bank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 err="1">
                <a:latin typeface="Century Gothic" panose="020B0502020202020204" pitchFamily="34" charset="0"/>
              </a:rPr>
              <a:t>une</a:t>
            </a:r>
            <a:r>
              <a:rPr lang="en-GB" sz="1400" b="1" dirty="0">
                <a:latin typeface="Century Gothic" panose="020B0502020202020204" pitchFamily="34" charset="0"/>
              </a:rPr>
              <a:t> pomme </a:t>
            </a:r>
            <a:r>
              <a:rPr lang="en-GB" sz="1400" dirty="0">
                <a:latin typeface="Century Gothic" panose="020B0502020202020204" pitchFamily="34" charset="0"/>
              </a:rPr>
              <a:t>–an apple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une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banane</a:t>
            </a:r>
            <a:r>
              <a:rPr lang="en-GB" sz="1400" b="1" dirty="0">
                <a:latin typeface="Century Gothic" panose="020B0502020202020204" pitchFamily="34" charset="0"/>
              </a:rPr>
              <a:t>- </a:t>
            </a:r>
            <a:r>
              <a:rPr lang="en-GB" sz="1400" dirty="0">
                <a:latin typeface="Century Gothic" panose="020B0502020202020204" pitchFamily="34" charset="0"/>
              </a:rPr>
              <a:t>a banana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une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pêche</a:t>
            </a:r>
            <a:r>
              <a:rPr lang="en-GB" sz="1400" b="1" dirty="0">
                <a:latin typeface="Century Gothic" panose="020B0502020202020204" pitchFamily="34" charset="0"/>
              </a:rPr>
              <a:t>- </a:t>
            </a:r>
            <a:r>
              <a:rPr lang="en-GB" sz="1400" dirty="0">
                <a:latin typeface="Century Gothic" panose="020B0502020202020204" pitchFamily="34" charset="0"/>
              </a:rPr>
              <a:t>a peach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une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tomate</a:t>
            </a:r>
            <a:r>
              <a:rPr lang="en-GB" sz="1400" b="1" dirty="0">
                <a:latin typeface="Century Gothic" panose="020B0502020202020204" pitchFamily="34" charset="0"/>
              </a:rPr>
              <a:t>- </a:t>
            </a:r>
            <a:r>
              <a:rPr lang="en-GB" sz="1400" dirty="0">
                <a:latin typeface="Century Gothic" panose="020B0502020202020204" pitchFamily="34" charset="0"/>
              </a:rPr>
              <a:t>a tomato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une</a:t>
            </a:r>
            <a:r>
              <a:rPr lang="en-GB" sz="1400" b="1" dirty="0">
                <a:latin typeface="Century Gothic" panose="020B0502020202020204" pitchFamily="34" charset="0"/>
              </a:rPr>
              <a:t> carotte- </a:t>
            </a:r>
            <a:r>
              <a:rPr lang="en-GB" sz="1400" dirty="0">
                <a:latin typeface="Century Gothic" panose="020B0502020202020204" pitchFamily="34" charset="0"/>
              </a:rPr>
              <a:t>a carrot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une</a:t>
            </a:r>
            <a:r>
              <a:rPr lang="en-GB" sz="1400" b="1" dirty="0">
                <a:latin typeface="Century Gothic" panose="020B0502020202020204" pitchFamily="34" charset="0"/>
              </a:rPr>
              <a:t> orange- </a:t>
            </a:r>
            <a:r>
              <a:rPr lang="en-GB" sz="1400" dirty="0">
                <a:latin typeface="Century Gothic" panose="020B0502020202020204" pitchFamily="34" charset="0"/>
              </a:rPr>
              <a:t>an orange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une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poire</a:t>
            </a:r>
            <a:r>
              <a:rPr lang="en-GB" sz="1400" b="1" dirty="0">
                <a:latin typeface="Century Gothic" panose="020B0502020202020204" pitchFamily="34" charset="0"/>
              </a:rPr>
              <a:t>- </a:t>
            </a:r>
            <a:r>
              <a:rPr lang="en-GB" sz="1400" dirty="0">
                <a:latin typeface="Century Gothic" panose="020B0502020202020204" pitchFamily="34" charset="0"/>
              </a:rPr>
              <a:t>a pear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une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pastèque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a watermelon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un melon- </a:t>
            </a:r>
            <a:r>
              <a:rPr lang="en-GB" sz="1400" dirty="0">
                <a:latin typeface="Century Gothic" panose="020B0502020202020204" pitchFamily="34" charset="0"/>
              </a:rPr>
              <a:t>a melon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un </a:t>
            </a:r>
            <a:r>
              <a:rPr lang="en-GB" sz="1400" b="1" dirty="0" err="1">
                <a:latin typeface="Century Gothic" panose="020B0502020202020204" pitchFamily="34" charset="0"/>
              </a:rPr>
              <a:t>concombre</a:t>
            </a:r>
            <a:r>
              <a:rPr lang="en-GB" sz="1400" b="1" dirty="0">
                <a:latin typeface="Century Gothic" panose="020B0502020202020204" pitchFamily="34" charset="0"/>
              </a:rPr>
              <a:t>- </a:t>
            </a:r>
            <a:r>
              <a:rPr lang="en-GB" sz="1400" dirty="0">
                <a:latin typeface="Century Gothic" panose="020B0502020202020204" pitchFamily="34" charset="0"/>
              </a:rPr>
              <a:t>a cucumber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B976DF-A6FA-7578-B5A3-2C9775224448}"/>
              </a:ext>
            </a:extLst>
          </p:cNvPr>
          <p:cNvSpPr txBox="1"/>
          <p:nvPr/>
        </p:nvSpPr>
        <p:spPr>
          <a:xfrm>
            <a:off x="3640816" y="283313"/>
            <a:ext cx="4599336" cy="36933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Knowledge organiser: The Hungry Giant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3CF0B5-76EB-DBB6-2B9C-8213CFFF5EA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514" y="290172"/>
            <a:ext cx="1019513" cy="679675"/>
          </a:xfrm>
          <a:prstGeom prst="rect">
            <a:avLst/>
          </a:prstGeom>
        </p:spPr>
      </p:pic>
      <p:pic>
        <p:nvPicPr>
          <p:cNvPr id="19" name="Picture 18" descr="A close-up of a logo&#10;&#10;Description automatically generated">
            <a:extLst>
              <a:ext uri="{FF2B5EF4-FFF2-40B4-BE49-F238E27FC236}">
                <a16:creationId xmlns:a16="http://schemas.microsoft.com/office/drawing/2014/main" id="{D16D782F-0A17-9E26-74A7-89D99782536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703" y="0"/>
            <a:ext cx="920288" cy="92028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2684117-C3C4-4205-80D6-C52CCEC8213E}"/>
              </a:ext>
            </a:extLst>
          </p:cNvPr>
          <p:cNvSpPr txBox="1"/>
          <p:nvPr/>
        </p:nvSpPr>
        <p:spPr>
          <a:xfrm>
            <a:off x="8634846" y="1094652"/>
            <a:ext cx="3094375" cy="1384995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Grammar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We often add “s” at the end of the word in French to make the noun a plural word e.g. </a:t>
            </a:r>
            <a:r>
              <a:rPr lang="en-GB" sz="1400" b="1" dirty="0" err="1">
                <a:latin typeface="Century Gothic" panose="020B0502020202020204" pitchFamily="34" charset="0"/>
              </a:rPr>
              <a:t>une</a:t>
            </a:r>
            <a:r>
              <a:rPr lang="en-GB" sz="1400" b="1" dirty="0">
                <a:latin typeface="Century Gothic" panose="020B0502020202020204" pitchFamily="34" charset="0"/>
              </a:rPr>
              <a:t> pomme</a:t>
            </a:r>
            <a:r>
              <a:rPr lang="en-GB" sz="1400" dirty="0">
                <a:latin typeface="Century Gothic" panose="020B0502020202020204" pitchFamily="34" charset="0"/>
              </a:rPr>
              <a:t>/ </a:t>
            </a:r>
            <a:r>
              <a:rPr lang="en-GB" sz="1400" b="1" dirty="0">
                <a:latin typeface="Century Gothic" panose="020B0502020202020204" pitchFamily="34" charset="0"/>
              </a:rPr>
              <a:t>deux pomme</a:t>
            </a:r>
            <a:r>
              <a:rPr lang="en-GB" sz="1400" b="1" u="sng" dirty="0"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39B1F6-2D3A-3437-0513-9CE062D5977F}"/>
              </a:ext>
            </a:extLst>
          </p:cNvPr>
          <p:cNvSpPr txBox="1"/>
          <p:nvPr/>
        </p:nvSpPr>
        <p:spPr>
          <a:xfrm>
            <a:off x="8357853" y="4720517"/>
            <a:ext cx="3094375" cy="1600438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Phonics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“oi” </a:t>
            </a:r>
            <a:r>
              <a:rPr lang="en-GB" sz="1400" dirty="0">
                <a:latin typeface="Century Gothic" panose="020B0502020202020204" pitchFamily="34" charset="0"/>
              </a:rPr>
              <a:t>(</a:t>
            </a:r>
            <a:r>
              <a:rPr lang="en-GB" sz="1400" dirty="0" err="1">
                <a:latin typeface="Century Gothic" panose="020B0502020202020204" pitchFamily="34" charset="0"/>
              </a:rPr>
              <a:t>p</a:t>
            </a:r>
            <a:r>
              <a:rPr lang="en-GB" sz="1400" b="1" dirty="0" err="1">
                <a:latin typeface="Century Gothic" panose="020B0502020202020204" pitchFamily="34" charset="0"/>
              </a:rPr>
              <a:t>oi</a:t>
            </a:r>
            <a:r>
              <a:rPr lang="en-GB" sz="1400" dirty="0" err="1">
                <a:latin typeface="Century Gothic" panose="020B0502020202020204" pitchFamily="34" charset="0"/>
              </a:rPr>
              <a:t>re</a:t>
            </a:r>
            <a:r>
              <a:rPr lang="en-GB" sz="1400" b="1" dirty="0">
                <a:latin typeface="Century Gothic" panose="020B0502020202020204" pitchFamily="34" charset="0"/>
              </a:rPr>
              <a:t>, </a:t>
            </a:r>
            <a:r>
              <a:rPr lang="en-GB" sz="1400" dirty="0">
                <a:latin typeface="Century Gothic" panose="020B0502020202020204" pitchFamily="34" charset="0"/>
              </a:rPr>
              <a:t>tr</a:t>
            </a:r>
            <a:r>
              <a:rPr lang="en-GB" sz="1400" b="1" dirty="0">
                <a:latin typeface="Century Gothic" panose="020B0502020202020204" pitchFamily="34" charset="0"/>
              </a:rPr>
              <a:t>oi</a:t>
            </a:r>
            <a:r>
              <a:rPr lang="en-GB" sz="1400" dirty="0">
                <a:latin typeface="Century Gothic" panose="020B0502020202020204" pitchFamily="34" charset="0"/>
              </a:rPr>
              <a:t>s)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“on” </a:t>
            </a:r>
            <a:r>
              <a:rPr lang="en-GB" sz="1400" dirty="0">
                <a:latin typeface="Century Gothic" panose="020B0502020202020204" pitchFamily="34" charset="0"/>
              </a:rPr>
              <a:t>(mel</a:t>
            </a:r>
            <a:r>
              <a:rPr lang="en-GB" sz="1400" b="1" dirty="0">
                <a:latin typeface="Century Gothic" panose="020B0502020202020204" pitchFamily="34" charset="0"/>
              </a:rPr>
              <a:t>on</a:t>
            </a:r>
            <a:r>
              <a:rPr lang="en-GB" sz="1400" dirty="0">
                <a:latin typeface="Century Gothic" panose="020B0502020202020204" pitchFamily="34" charset="0"/>
              </a:rPr>
              <a:t>,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 err="1">
                <a:latin typeface="Century Gothic" panose="020B0502020202020204" pitchFamily="34" charset="0"/>
              </a:rPr>
              <a:t>c</a:t>
            </a:r>
            <a:r>
              <a:rPr lang="en-GB" sz="1400" b="1" dirty="0" err="1">
                <a:latin typeface="Century Gothic" panose="020B0502020202020204" pitchFamily="34" charset="0"/>
              </a:rPr>
              <a:t>on</a:t>
            </a:r>
            <a:r>
              <a:rPr lang="en-GB" sz="1400" dirty="0" err="1">
                <a:latin typeface="Century Gothic" panose="020B0502020202020204" pitchFamily="34" charset="0"/>
              </a:rPr>
              <a:t>combre</a:t>
            </a:r>
            <a:r>
              <a:rPr lang="en-GB" sz="1400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“an” </a:t>
            </a:r>
            <a:r>
              <a:rPr lang="en-GB" sz="1400" dirty="0">
                <a:latin typeface="Century Gothic" panose="020B0502020202020204" pitchFamily="34" charset="0"/>
              </a:rPr>
              <a:t>(or</a:t>
            </a:r>
            <a:r>
              <a:rPr lang="en-GB" sz="1400" b="1" dirty="0">
                <a:latin typeface="Century Gothic" panose="020B0502020202020204" pitchFamily="34" charset="0"/>
              </a:rPr>
              <a:t>an</a:t>
            </a:r>
            <a:r>
              <a:rPr lang="en-GB" sz="1400" dirty="0">
                <a:latin typeface="Century Gothic" panose="020B0502020202020204" pitchFamily="34" charset="0"/>
              </a:rPr>
              <a:t>ge</a:t>
            </a:r>
            <a:r>
              <a:rPr lang="en-GB" sz="1400" b="1" dirty="0">
                <a:latin typeface="Century Gothic" panose="020B0502020202020204" pitchFamily="34" charset="0"/>
              </a:rPr>
              <a:t>, </a:t>
            </a:r>
            <a:r>
              <a:rPr lang="en-GB" sz="1400" dirty="0">
                <a:latin typeface="Century Gothic" panose="020B0502020202020204" pitchFamily="34" charset="0"/>
              </a:rPr>
              <a:t>tr</a:t>
            </a:r>
            <a:r>
              <a:rPr lang="en-GB" sz="1400" b="1" dirty="0">
                <a:latin typeface="Century Gothic" panose="020B0502020202020204" pitchFamily="34" charset="0"/>
              </a:rPr>
              <a:t>an</a:t>
            </a:r>
            <a:r>
              <a:rPr lang="en-GB" sz="1400" dirty="0">
                <a:latin typeface="Century Gothic" panose="020B0502020202020204" pitchFamily="34" charset="0"/>
              </a:rPr>
              <a:t>che,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“j” </a:t>
            </a:r>
            <a:r>
              <a:rPr lang="en-GB" sz="1400" dirty="0">
                <a:latin typeface="Century Gothic" panose="020B0502020202020204" pitchFamily="34" charset="0"/>
              </a:rPr>
              <a:t>(</a:t>
            </a:r>
            <a:r>
              <a:rPr lang="en-GB" sz="1400" b="1" dirty="0">
                <a:latin typeface="Century Gothic" panose="020B0502020202020204" pitchFamily="34" charset="0"/>
              </a:rPr>
              <a:t>j</a:t>
            </a:r>
            <a:r>
              <a:rPr lang="en-GB" sz="1400" dirty="0">
                <a:latin typeface="Century Gothic" panose="020B0502020202020204" pitchFamily="34" charset="0"/>
              </a:rPr>
              <a:t>e</a:t>
            </a:r>
            <a:r>
              <a:rPr lang="en-GB" sz="1400" b="1" dirty="0">
                <a:latin typeface="Century Gothic" panose="020B0502020202020204" pitchFamily="34" charset="0"/>
              </a:rPr>
              <a:t>, </a:t>
            </a:r>
            <a:r>
              <a:rPr lang="en-GB" sz="1400" b="1" dirty="0" err="1">
                <a:latin typeface="Century Gothic" panose="020B0502020202020204" pitchFamily="34" charset="0"/>
              </a:rPr>
              <a:t>j’</a:t>
            </a:r>
            <a:r>
              <a:rPr lang="en-GB" sz="1400" dirty="0" err="1">
                <a:latin typeface="Century Gothic" panose="020B0502020202020204" pitchFamily="34" charset="0"/>
              </a:rPr>
              <a:t>ai</a:t>
            </a:r>
            <a:r>
              <a:rPr lang="en-GB" sz="1400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“aim”/”un”/”in” </a:t>
            </a:r>
            <a:r>
              <a:rPr lang="en-GB" sz="1400" dirty="0">
                <a:latin typeface="Century Gothic" panose="020B0502020202020204" pitchFamily="34" charset="0"/>
              </a:rPr>
              <a:t>(</a:t>
            </a:r>
            <a:r>
              <a:rPr lang="en-GB" sz="1400" dirty="0" err="1">
                <a:latin typeface="Century Gothic" panose="020B0502020202020204" pitchFamily="34" charset="0"/>
              </a:rPr>
              <a:t>f</a:t>
            </a:r>
            <a:r>
              <a:rPr lang="en-GB" sz="1400" b="1" dirty="0" err="1">
                <a:latin typeface="Century Gothic" panose="020B0502020202020204" pitchFamily="34" charset="0"/>
              </a:rPr>
              <a:t>aim</a:t>
            </a:r>
            <a:r>
              <a:rPr lang="en-GB" sz="1400" b="1" dirty="0">
                <a:latin typeface="Century Gothic" panose="020B0502020202020204" pitchFamily="34" charset="0"/>
              </a:rPr>
              <a:t>, un, </a:t>
            </a:r>
            <a:r>
              <a:rPr lang="en-GB" sz="1400" dirty="0">
                <a:latin typeface="Century Gothic" panose="020B0502020202020204" pitchFamily="34" charset="0"/>
              </a:rPr>
              <a:t>rais</a:t>
            </a:r>
            <a:r>
              <a:rPr lang="en-GB" sz="1400" b="1" dirty="0">
                <a:latin typeface="Century Gothic" panose="020B0502020202020204" pitchFamily="34" charset="0"/>
              </a:rPr>
              <a:t>in</a:t>
            </a:r>
            <a:r>
              <a:rPr lang="en-GB" sz="1400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7DC573-C6AF-4B59-0878-888E8BD3EB21}"/>
              </a:ext>
            </a:extLst>
          </p:cNvPr>
          <p:cNvSpPr txBox="1"/>
          <p:nvPr/>
        </p:nvSpPr>
        <p:spPr>
          <a:xfrm>
            <a:off x="4757244" y="4721241"/>
            <a:ext cx="3482908" cy="1600438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Fact Bank 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France is famous for making wine from grapes. The grapes grow in big fields called vineyards, and the country has been making wine for hundreds of years!</a:t>
            </a:r>
            <a:endParaRPr lang="en-GB" sz="14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FCE11D-D99B-C8ED-F61B-CB931F49AA58}"/>
              </a:ext>
            </a:extLst>
          </p:cNvPr>
          <p:cNvSpPr txBox="1"/>
          <p:nvPr/>
        </p:nvSpPr>
        <p:spPr>
          <a:xfrm>
            <a:off x="4687308" y="1094652"/>
            <a:ext cx="3821253" cy="3323987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“Asking politely phrases” bank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Je </a:t>
            </a:r>
            <a:r>
              <a:rPr lang="en-GB" sz="1400" b="1" dirty="0" err="1">
                <a:latin typeface="Century Gothic" panose="020B0502020202020204" pitchFamily="34" charset="0"/>
              </a:rPr>
              <a:t>voudrais</a:t>
            </a:r>
            <a:r>
              <a:rPr lang="en-GB" sz="1400" b="1" dirty="0">
                <a:latin typeface="Century Gothic" panose="020B0502020202020204" pitchFamily="34" charset="0"/>
              </a:rPr>
              <a:t>- </a:t>
            </a:r>
            <a:r>
              <a:rPr lang="en-GB" sz="1400" dirty="0">
                <a:latin typeface="Century Gothic" panose="020B0502020202020204" pitchFamily="34" charset="0"/>
              </a:rPr>
              <a:t>I would like…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s’il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vous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plaît</a:t>
            </a:r>
            <a:r>
              <a:rPr lang="en-GB" sz="1400" b="1" dirty="0">
                <a:latin typeface="Century Gothic" panose="020B0502020202020204" pitchFamily="34" charset="0"/>
              </a:rPr>
              <a:t> – </a:t>
            </a:r>
            <a:r>
              <a:rPr lang="en-GB" sz="1400" dirty="0">
                <a:latin typeface="Century Gothic" panose="020B0502020202020204" pitchFamily="34" charset="0"/>
              </a:rPr>
              <a:t>please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Merci – </a:t>
            </a:r>
            <a:r>
              <a:rPr lang="en-GB" sz="1400" dirty="0">
                <a:latin typeface="Century Gothic" panose="020B0502020202020204" pitchFamily="34" charset="0"/>
              </a:rPr>
              <a:t>thank you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“Je </a:t>
            </a:r>
            <a:r>
              <a:rPr lang="en-GB" sz="1400" b="1" dirty="0" err="1">
                <a:latin typeface="Century Gothic" panose="020B0502020202020204" pitchFamily="34" charset="0"/>
              </a:rPr>
              <a:t>voudrais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une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banane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s’il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vous</a:t>
            </a:r>
            <a:r>
              <a:rPr lang="en-GB" sz="1400" b="1" dirty="0">
                <a:latin typeface="Century Gothic" panose="020B0502020202020204" pitchFamily="34" charset="0"/>
              </a:rPr>
              <a:t> plait! Merci!” </a:t>
            </a:r>
            <a:r>
              <a:rPr lang="en-GB" sz="1400" dirty="0">
                <a:latin typeface="Century Gothic" panose="020B0502020202020204" pitchFamily="34" charset="0"/>
              </a:rPr>
              <a:t>– 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“I would like a banana please! Thank you!”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“Je </a:t>
            </a:r>
            <a:r>
              <a:rPr lang="en-GB" sz="1400" b="1" dirty="0" err="1">
                <a:latin typeface="Century Gothic" panose="020B0502020202020204" pitchFamily="34" charset="0"/>
              </a:rPr>
              <a:t>voudrais</a:t>
            </a:r>
            <a:r>
              <a:rPr lang="en-GB" sz="1400" b="1" dirty="0">
                <a:latin typeface="Century Gothic" panose="020B0502020202020204" pitchFamily="34" charset="0"/>
              </a:rPr>
              <a:t> trois </a:t>
            </a:r>
            <a:r>
              <a:rPr lang="en-GB" sz="1400" b="1" dirty="0" err="1">
                <a:latin typeface="Century Gothic" panose="020B0502020202020204" pitchFamily="34" charset="0"/>
              </a:rPr>
              <a:t>poire</a:t>
            </a:r>
            <a:r>
              <a:rPr lang="en-GB" sz="1400" b="1" u="sng" dirty="0" err="1">
                <a:latin typeface="Century Gothic" panose="020B0502020202020204" pitchFamily="34" charset="0"/>
              </a:rPr>
              <a:t>s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s’il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vous</a:t>
            </a:r>
            <a:r>
              <a:rPr lang="en-GB" sz="1400" b="1" dirty="0">
                <a:latin typeface="Century Gothic" panose="020B0502020202020204" pitchFamily="34" charset="0"/>
              </a:rPr>
              <a:t> plait! Merci!” </a:t>
            </a:r>
            <a:r>
              <a:rPr lang="en-GB" sz="1400" dirty="0">
                <a:latin typeface="Century Gothic" panose="020B0502020202020204" pitchFamily="34" charset="0"/>
              </a:rPr>
              <a:t>– 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“I would like three pears please! Thank you!”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1F66DA-7D2F-E2E3-C460-238C47A881D6}"/>
              </a:ext>
            </a:extLst>
          </p:cNvPr>
          <p:cNvSpPr txBox="1"/>
          <p:nvPr/>
        </p:nvSpPr>
        <p:spPr>
          <a:xfrm>
            <a:off x="739771" y="3932639"/>
            <a:ext cx="3821252" cy="181588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“The Hungry Giant” Story  Bank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 err="1">
                <a:latin typeface="Century Gothic" panose="020B0502020202020204" pitchFamily="34" charset="0"/>
              </a:rPr>
              <a:t>J’ai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faim</a:t>
            </a:r>
            <a:r>
              <a:rPr lang="en-GB" sz="1400" b="1" dirty="0">
                <a:latin typeface="Century Gothic" panose="020B0502020202020204" pitchFamily="34" charset="0"/>
              </a:rPr>
              <a:t>! – </a:t>
            </a:r>
            <a:r>
              <a:rPr lang="en-GB" sz="1400" dirty="0">
                <a:latin typeface="Century Gothic" panose="020B0502020202020204" pitchFamily="34" charset="0"/>
              </a:rPr>
              <a:t>I am hungry!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Je </a:t>
            </a:r>
            <a:r>
              <a:rPr lang="en-GB" sz="1400" b="1" dirty="0" err="1">
                <a:latin typeface="Century Gothic" panose="020B0502020202020204" pitchFamily="34" charset="0"/>
              </a:rPr>
              <a:t>veux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I want 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les fruits – </a:t>
            </a:r>
            <a:r>
              <a:rPr lang="en-GB" sz="1400" dirty="0">
                <a:latin typeface="Century Gothic" panose="020B0502020202020204" pitchFamily="34" charset="0"/>
              </a:rPr>
              <a:t>fruits 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les </a:t>
            </a:r>
            <a:r>
              <a:rPr lang="en-GB" sz="1400" b="1" dirty="0" err="1">
                <a:latin typeface="Century Gothic" panose="020B0502020202020204" pitchFamily="34" charset="0"/>
              </a:rPr>
              <a:t>légumes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- vegetables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une</a:t>
            </a:r>
            <a:r>
              <a:rPr lang="en-GB" sz="1400" b="1" dirty="0">
                <a:latin typeface="Century Gothic" panose="020B0502020202020204" pitchFamily="34" charset="0"/>
              </a:rPr>
              <a:t> tranche – </a:t>
            </a:r>
            <a:r>
              <a:rPr lang="en-GB" sz="1400" dirty="0">
                <a:latin typeface="Century Gothic" panose="020B0502020202020204" pitchFamily="34" charset="0"/>
              </a:rPr>
              <a:t>a slice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du raisin </a:t>
            </a:r>
            <a:r>
              <a:rPr lang="en-GB" sz="1400" dirty="0">
                <a:latin typeface="Century Gothic" panose="020B0502020202020204" pitchFamily="34" charset="0"/>
              </a:rPr>
              <a:t>– some grapes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EE8C77-9B06-A74F-25E5-53DCC731E5D4}"/>
              </a:ext>
            </a:extLst>
          </p:cNvPr>
          <p:cNvSpPr txBox="1"/>
          <p:nvPr/>
        </p:nvSpPr>
        <p:spPr>
          <a:xfrm>
            <a:off x="8634846" y="2654011"/>
            <a:ext cx="3094375" cy="1169551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Grammar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There are two words for “</a:t>
            </a:r>
            <a:r>
              <a:rPr lang="en-GB" sz="1400" b="1" dirty="0">
                <a:latin typeface="Century Gothic" panose="020B0502020202020204" pitchFamily="34" charset="0"/>
              </a:rPr>
              <a:t>a</a:t>
            </a:r>
            <a:r>
              <a:rPr lang="en-GB" sz="1400" dirty="0">
                <a:latin typeface="Century Gothic" panose="020B0502020202020204" pitchFamily="34" charset="0"/>
              </a:rPr>
              <a:t>” 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in French.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These words are “</a:t>
            </a:r>
            <a:r>
              <a:rPr lang="en-GB" sz="1400" b="1" dirty="0">
                <a:latin typeface="Century Gothic" panose="020B0502020202020204" pitchFamily="34" charset="0"/>
              </a:rPr>
              <a:t>un</a:t>
            </a:r>
            <a:r>
              <a:rPr lang="en-GB" sz="1400" dirty="0">
                <a:latin typeface="Century Gothic" panose="020B0502020202020204" pitchFamily="34" charset="0"/>
              </a:rPr>
              <a:t>” and “</a:t>
            </a:r>
            <a:r>
              <a:rPr lang="en-GB" sz="1400" b="1" dirty="0" err="1">
                <a:latin typeface="Century Gothic" panose="020B0502020202020204" pitchFamily="34" charset="0"/>
              </a:rPr>
              <a:t>une</a:t>
            </a:r>
            <a:r>
              <a:rPr lang="en-GB" sz="1400" dirty="0">
                <a:latin typeface="Century Gothic" panose="020B0502020202020204" pitchFamily="34" charset="0"/>
              </a:rPr>
              <a:t>”.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A8F8A80-E3EE-1EFE-B03D-9DB819B567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alphaModFix amt="0"/>
          </a:blip>
          <a:stretch>
            <a:fillRect/>
          </a:stretch>
        </p:blipFill>
        <p:spPr>
          <a:xfrm>
            <a:off x="3255335" y="546302"/>
            <a:ext cx="1322166" cy="1322166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3ECBE6-724E-69CB-AA66-5500D3906FB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alphaModFix amt="0"/>
          </a:blip>
          <a:stretch>
            <a:fillRect/>
          </a:stretch>
        </p:blipFill>
        <p:spPr>
          <a:xfrm>
            <a:off x="3149225" y="3613074"/>
            <a:ext cx="1357603" cy="1357603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BE558D-0838-AA79-48D2-B6CED77FAD6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>
            <a:alphaModFix amt="0"/>
          </a:blip>
          <a:stretch>
            <a:fillRect/>
          </a:stretch>
        </p:blipFill>
        <p:spPr>
          <a:xfrm>
            <a:off x="7162400" y="685847"/>
            <a:ext cx="1362639" cy="1362639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188E683-132C-621F-6C6B-57BD52CC2B4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>
            <a:alphaModFix amt="0"/>
          </a:blip>
          <a:stretch>
            <a:fillRect/>
          </a:stretch>
        </p:blipFill>
        <p:spPr>
          <a:xfrm>
            <a:off x="10298622" y="3841604"/>
            <a:ext cx="1384995" cy="138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2905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1921</TotalTime>
  <Words>289</Words>
  <Application>Microsoft Office PowerPoint</Application>
  <PresentationFormat>Widescreen</PresentationFormat>
  <Paragraphs>50</Paragraphs>
  <Slides>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Sanderson, Lynn</cp:lastModifiedBy>
  <cp:revision>53</cp:revision>
  <cp:lastPrinted>2019-12-01T14:04:10Z</cp:lastPrinted>
  <dcterms:created xsi:type="dcterms:W3CDTF">2019-08-20T09:39:52Z</dcterms:created>
  <dcterms:modified xsi:type="dcterms:W3CDTF">2025-09-24T15:13:59Z</dcterms:modified>
</cp:coreProperties>
</file>