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2ADAA6-FB60-4010-A2EC-0A18718710FF}" v="6" dt="2025-03-18T11:30:01.4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 showGuides="1">
      <p:cViewPr varScale="1">
        <p:scale>
          <a:sx n="55" d="100"/>
          <a:sy n="55" d="100"/>
        </p:scale>
        <p:origin x="54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316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25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196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028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352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550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774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501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428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83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336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87AA2-985B-4650-92B9-A2019A2EE297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27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image" Target="../media/image2.pn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image" Target="../media/image1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slideLayout" Target="../slideLayouts/slideLayout2.xml"/><Relationship Id="rId5" Type="http://schemas.microsoft.com/office/2007/relationships/media" Target="../media/media3.m4a"/><Relationship Id="rId15" Type="http://schemas.openxmlformats.org/officeDocument/2006/relationships/image" Target="../media/image4.png"/><Relationship Id="rId10" Type="http://schemas.openxmlformats.org/officeDocument/2006/relationships/audio" Target="../media/media5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rectangular object with blue border&#10;&#10;Description automatically generated">
            <a:extLst>
              <a:ext uri="{FF2B5EF4-FFF2-40B4-BE49-F238E27FC236}">
                <a16:creationId xmlns:a16="http://schemas.microsoft.com/office/drawing/2014/main" id="{3551F241-7264-C119-3CF1-27BE7987E5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84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2FB6155-EF73-4E76-B4CA-717526727E8F}"/>
              </a:ext>
            </a:extLst>
          </p:cNvPr>
          <p:cNvSpPr txBox="1"/>
          <p:nvPr/>
        </p:nvSpPr>
        <p:spPr>
          <a:xfrm>
            <a:off x="700862" y="1102939"/>
            <a:ext cx="3821252" cy="2031325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Picnic nouns Bank</a:t>
            </a:r>
          </a:p>
          <a:p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le pique-</a:t>
            </a:r>
            <a:r>
              <a:rPr lang="en-GB" sz="1400" b="1" dirty="0" err="1">
                <a:latin typeface="Century Gothic" panose="020B0502020202020204" pitchFamily="34" charset="0"/>
              </a:rPr>
              <a:t>nique</a:t>
            </a:r>
            <a:r>
              <a:rPr lang="en-GB" sz="1400" b="1" dirty="0">
                <a:latin typeface="Century Gothic" panose="020B0502020202020204" pitchFamily="34" charset="0"/>
              </a:rPr>
              <a:t>- </a:t>
            </a:r>
            <a:r>
              <a:rPr lang="en-GB" sz="1400" dirty="0">
                <a:latin typeface="Century Gothic" panose="020B0502020202020204" pitchFamily="34" charset="0"/>
              </a:rPr>
              <a:t>the picnic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un jus </a:t>
            </a:r>
            <a:r>
              <a:rPr lang="en-GB" sz="1400" b="1" dirty="0" err="1">
                <a:latin typeface="Century Gothic" panose="020B0502020202020204" pitchFamily="34" charset="0"/>
              </a:rPr>
              <a:t>d’orange</a:t>
            </a:r>
            <a:r>
              <a:rPr lang="en-GB" sz="1400" b="1" dirty="0">
                <a:latin typeface="Century Gothic" panose="020B0502020202020204" pitchFamily="34" charset="0"/>
              </a:rPr>
              <a:t>- </a:t>
            </a:r>
            <a:r>
              <a:rPr lang="en-GB" sz="1400" dirty="0">
                <a:latin typeface="Century Gothic" panose="020B0502020202020204" pitchFamily="34" charset="0"/>
              </a:rPr>
              <a:t>an orange juice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un sandwich- </a:t>
            </a:r>
            <a:r>
              <a:rPr lang="en-GB" sz="1400" dirty="0">
                <a:latin typeface="Century Gothic" panose="020B0502020202020204" pitchFamily="34" charset="0"/>
              </a:rPr>
              <a:t>a sandwich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une</a:t>
            </a:r>
            <a:r>
              <a:rPr lang="en-GB" sz="1400" b="1" dirty="0">
                <a:latin typeface="Century Gothic" panose="020B0502020202020204" pitchFamily="34" charset="0"/>
              </a:rPr>
              <a:t> salade – </a:t>
            </a:r>
            <a:r>
              <a:rPr lang="en-GB" sz="1400" dirty="0">
                <a:latin typeface="Century Gothic" panose="020B0502020202020204" pitchFamily="34" charset="0"/>
              </a:rPr>
              <a:t>a salad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de </a:t>
            </a:r>
            <a:r>
              <a:rPr lang="en-GB" sz="1400" b="1" dirty="0" err="1">
                <a:latin typeface="Century Gothic" panose="020B0502020202020204" pitchFamily="34" charset="0"/>
              </a:rPr>
              <a:t>l’eau</a:t>
            </a:r>
            <a:r>
              <a:rPr lang="en-GB" sz="1400" b="1" dirty="0">
                <a:latin typeface="Century Gothic" panose="020B0502020202020204" pitchFamily="34" charset="0"/>
              </a:rPr>
              <a:t>- </a:t>
            </a:r>
            <a:r>
              <a:rPr lang="en-GB" sz="1400" dirty="0">
                <a:latin typeface="Century Gothic" panose="020B0502020202020204" pitchFamily="34" charset="0"/>
              </a:rPr>
              <a:t>some water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des chips- </a:t>
            </a:r>
            <a:r>
              <a:rPr lang="en-GB" sz="1400" dirty="0">
                <a:latin typeface="Century Gothic" panose="020B0502020202020204" pitchFamily="34" charset="0"/>
              </a:rPr>
              <a:t>some crisps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des fruits – </a:t>
            </a:r>
            <a:r>
              <a:rPr lang="en-GB" sz="1400" dirty="0">
                <a:latin typeface="Century Gothic" panose="020B0502020202020204" pitchFamily="34" charset="0"/>
              </a:rPr>
              <a:t>some fruits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B976DF-A6FA-7578-B5A3-2C9775224448}"/>
              </a:ext>
            </a:extLst>
          </p:cNvPr>
          <p:cNvSpPr txBox="1"/>
          <p:nvPr/>
        </p:nvSpPr>
        <p:spPr>
          <a:xfrm>
            <a:off x="3107303" y="324530"/>
            <a:ext cx="6569427" cy="369332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Knowledge organiser: Going on a picnic and Where I live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C3CF0B5-76EB-DBB6-2B9C-8213CFFF5EA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457" y="184059"/>
            <a:ext cx="1019513" cy="679675"/>
          </a:xfrm>
          <a:prstGeom prst="rect">
            <a:avLst/>
          </a:prstGeom>
        </p:spPr>
      </p:pic>
      <p:pic>
        <p:nvPicPr>
          <p:cNvPr id="19" name="Picture 18" descr="A close-up of a logo&#10;&#10;Description automatically generated">
            <a:extLst>
              <a:ext uri="{FF2B5EF4-FFF2-40B4-BE49-F238E27FC236}">
                <a16:creationId xmlns:a16="http://schemas.microsoft.com/office/drawing/2014/main" id="{D16D782F-0A17-9E26-74A7-89D99782536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703" y="0"/>
            <a:ext cx="920288" cy="92028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2684117-C3C4-4205-80D6-C52CCEC8213E}"/>
              </a:ext>
            </a:extLst>
          </p:cNvPr>
          <p:cNvSpPr txBox="1"/>
          <p:nvPr/>
        </p:nvSpPr>
        <p:spPr>
          <a:xfrm>
            <a:off x="8522534" y="1102939"/>
            <a:ext cx="3315530" cy="1169551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Grammar</a:t>
            </a:r>
          </a:p>
          <a:p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dirty="0">
                <a:latin typeface="Century Gothic" panose="020B0502020202020204" pitchFamily="34" charset="0"/>
              </a:rPr>
              <a:t>When you ask a question in French, your voice goes up at the end as you say the question.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39B1F6-2D3A-3437-0513-9CE062D5977F}"/>
              </a:ext>
            </a:extLst>
          </p:cNvPr>
          <p:cNvSpPr txBox="1"/>
          <p:nvPr/>
        </p:nvSpPr>
        <p:spPr>
          <a:xfrm>
            <a:off x="8603097" y="4803548"/>
            <a:ext cx="3258035" cy="1600438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Phonics</a:t>
            </a:r>
          </a:p>
          <a:p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“an” </a:t>
            </a:r>
            <a:r>
              <a:rPr lang="en-GB" sz="1400" dirty="0">
                <a:latin typeface="Century Gothic" panose="020B0502020202020204" pitchFamily="34" charset="0"/>
              </a:rPr>
              <a:t>(or</a:t>
            </a:r>
            <a:r>
              <a:rPr lang="en-GB" sz="1400" b="1" dirty="0">
                <a:latin typeface="Century Gothic" panose="020B0502020202020204" pitchFamily="34" charset="0"/>
              </a:rPr>
              <a:t>an</a:t>
            </a:r>
            <a:r>
              <a:rPr lang="en-GB" sz="1400" dirty="0">
                <a:latin typeface="Century Gothic" panose="020B0502020202020204" pitchFamily="34" charset="0"/>
              </a:rPr>
              <a:t>ge, s</a:t>
            </a:r>
            <a:r>
              <a:rPr lang="en-GB" sz="1400" b="1" dirty="0">
                <a:latin typeface="Century Gothic" panose="020B0502020202020204" pitchFamily="34" charset="0"/>
              </a:rPr>
              <a:t>an</a:t>
            </a:r>
            <a:r>
              <a:rPr lang="en-GB" sz="1400" dirty="0">
                <a:latin typeface="Century Gothic" panose="020B0502020202020204" pitchFamily="34" charset="0"/>
              </a:rPr>
              <a:t>dwich, pass</a:t>
            </a:r>
            <a:r>
              <a:rPr lang="en-GB" sz="1400" b="1" dirty="0">
                <a:latin typeface="Century Gothic" panose="020B0502020202020204" pitchFamily="34" charset="0"/>
              </a:rPr>
              <a:t>an</a:t>
            </a:r>
            <a:r>
              <a:rPr lang="en-GB" sz="1400" dirty="0">
                <a:latin typeface="Century Gothic" panose="020B0502020202020204" pitchFamily="34" charset="0"/>
              </a:rPr>
              <a:t>t)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“</a:t>
            </a:r>
            <a:r>
              <a:rPr lang="en-GB" sz="1400" b="1" dirty="0" err="1">
                <a:latin typeface="Century Gothic" panose="020B0502020202020204" pitchFamily="34" charset="0"/>
              </a:rPr>
              <a:t>ch</a:t>
            </a:r>
            <a:r>
              <a:rPr lang="en-GB" sz="1400" b="1" dirty="0">
                <a:latin typeface="Century Gothic" panose="020B0502020202020204" pitchFamily="34" charset="0"/>
              </a:rPr>
              <a:t>” </a:t>
            </a:r>
            <a:r>
              <a:rPr lang="en-GB" sz="1400" dirty="0">
                <a:latin typeface="Century Gothic" panose="020B0502020202020204" pitchFamily="34" charset="0"/>
              </a:rPr>
              <a:t>(</a:t>
            </a:r>
            <a:r>
              <a:rPr lang="en-GB" sz="1400" b="1" dirty="0">
                <a:latin typeface="Century Gothic" panose="020B0502020202020204" pitchFamily="34" charset="0"/>
              </a:rPr>
              <a:t>ch</a:t>
            </a:r>
            <a:r>
              <a:rPr lang="en-GB" sz="1400" dirty="0">
                <a:latin typeface="Century Gothic" panose="020B0502020202020204" pitchFamily="34" charset="0"/>
              </a:rPr>
              <a:t>ips, </a:t>
            </a:r>
            <a:r>
              <a:rPr lang="en-GB" sz="1400" b="1" dirty="0">
                <a:latin typeface="Century Gothic" panose="020B0502020202020204" pitchFamily="34" charset="0"/>
              </a:rPr>
              <a:t>Ch</a:t>
            </a:r>
            <a:r>
              <a:rPr lang="en-GB" sz="1400" dirty="0">
                <a:latin typeface="Century Gothic" panose="020B0502020202020204" pitchFamily="34" charset="0"/>
              </a:rPr>
              <a:t>amonix, sandwi</a:t>
            </a:r>
            <a:r>
              <a:rPr lang="en-GB" sz="1400" b="1" dirty="0">
                <a:latin typeface="Century Gothic" panose="020B0502020202020204" pitchFamily="34" charset="0"/>
              </a:rPr>
              <a:t>ch</a:t>
            </a:r>
            <a:r>
              <a:rPr lang="en-GB" sz="1400" dirty="0">
                <a:latin typeface="Century Gothic" panose="020B0502020202020204" pitchFamily="34" charset="0"/>
              </a:rPr>
              <a:t>)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“eau” </a:t>
            </a:r>
            <a:r>
              <a:rPr lang="en-GB" sz="1400" dirty="0">
                <a:latin typeface="Century Gothic" panose="020B0502020202020204" pitchFamily="34" charset="0"/>
              </a:rPr>
              <a:t>(</a:t>
            </a:r>
            <a:r>
              <a:rPr lang="en-GB" sz="1400" dirty="0" err="1">
                <a:latin typeface="Century Gothic" panose="020B0502020202020204" pitchFamily="34" charset="0"/>
              </a:rPr>
              <a:t>l’</a:t>
            </a:r>
            <a:r>
              <a:rPr lang="en-GB" sz="1400" b="1" dirty="0" err="1">
                <a:latin typeface="Century Gothic" panose="020B0502020202020204" pitchFamily="34" charset="0"/>
              </a:rPr>
              <a:t>eau</a:t>
            </a:r>
            <a:r>
              <a:rPr lang="en-GB" sz="1400" dirty="0">
                <a:latin typeface="Century Gothic" panose="020B0502020202020204" pitchFamily="34" charset="0"/>
              </a:rPr>
              <a:t>, Fontainebl</a:t>
            </a:r>
            <a:r>
              <a:rPr lang="en-GB" sz="1400" b="1" dirty="0">
                <a:latin typeface="Century Gothic" panose="020B0502020202020204" pitchFamily="34" charset="0"/>
              </a:rPr>
              <a:t>eau</a:t>
            </a:r>
            <a:r>
              <a:rPr lang="en-GB" sz="1400" dirty="0">
                <a:latin typeface="Century Gothic" panose="020B0502020202020204" pitchFamily="34" charset="0"/>
              </a:rPr>
              <a:t>) 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“on” </a:t>
            </a:r>
            <a:r>
              <a:rPr lang="en-GB" sz="1400" dirty="0">
                <a:latin typeface="Century Gothic" panose="020B0502020202020204" pitchFamily="34" charset="0"/>
              </a:rPr>
              <a:t>(Clerm</a:t>
            </a:r>
            <a:r>
              <a:rPr lang="en-GB" sz="1400" b="1" dirty="0">
                <a:latin typeface="Century Gothic" panose="020B0502020202020204" pitchFamily="34" charset="0"/>
              </a:rPr>
              <a:t>on</a:t>
            </a:r>
            <a:r>
              <a:rPr lang="en-GB" sz="1400" dirty="0">
                <a:latin typeface="Century Gothic" panose="020B0502020202020204" pitchFamily="34" charset="0"/>
              </a:rPr>
              <a:t>t-Ferrand, </a:t>
            </a:r>
            <a:r>
              <a:rPr lang="en-GB" sz="1400" dirty="0" err="1">
                <a:latin typeface="Century Gothic" panose="020B0502020202020204" pitchFamily="34" charset="0"/>
              </a:rPr>
              <a:t>m</a:t>
            </a:r>
            <a:r>
              <a:rPr lang="en-GB" sz="1400" b="1" dirty="0" err="1">
                <a:latin typeface="Century Gothic" panose="020B0502020202020204" pitchFamily="34" charset="0"/>
              </a:rPr>
              <a:t>on</a:t>
            </a:r>
            <a:r>
              <a:rPr lang="en-GB" sz="1400" dirty="0" err="1">
                <a:latin typeface="Century Gothic" panose="020B0502020202020204" pitchFamily="34" charset="0"/>
              </a:rPr>
              <a:t>tagne</a:t>
            </a:r>
            <a:r>
              <a:rPr lang="en-GB" sz="1400" dirty="0"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7DC573-C6AF-4B59-0878-888E8BD3EB21}"/>
              </a:ext>
            </a:extLst>
          </p:cNvPr>
          <p:cNvSpPr txBox="1"/>
          <p:nvPr/>
        </p:nvSpPr>
        <p:spPr>
          <a:xfrm>
            <a:off x="4611698" y="5238691"/>
            <a:ext cx="3821252" cy="1169551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Fact Bank 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r>
              <a:rPr lang="en-US" sz="1400" dirty="0">
                <a:latin typeface="Century Gothic" panose="020B0502020202020204" pitchFamily="34" charset="0"/>
              </a:rPr>
              <a:t>Approximately 80 million people around the world speak French as their first language. </a:t>
            </a:r>
            <a:endParaRPr lang="es-ES" sz="1400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FCE11D-D99B-C8ED-F61B-CB931F49AA58}"/>
              </a:ext>
            </a:extLst>
          </p:cNvPr>
          <p:cNvSpPr txBox="1"/>
          <p:nvPr/>
        </p:nvSpPr>
        <p:spPr>
          <a:xfrm>
            <a:off x="699664" y="3284859"/>
            <a:ext cx="3821253" cy="1815882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French Towns and cities bank</a:t>
            </a:r>
          </a:p>
          <a:p>
            <a:endParaRPr lang="en-GB" sz="1400" u="sng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Paris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Amiens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Fontainebleau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Chamonix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Clermont-Ferrand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Nice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1F66DA-7D2F-E2E3-C460-238C47A881D6}"/>
              </a:ext>
            </a:extLst>
          </p:cNvPr>
          <p:cNvSpPr txBox="1"/>
          <p:nvPr/>
        </p:nvSpPr>
        <p:spPr>
          <a:xfrm>
            <a:off x="4611698" y="1102939"/>
            <a:ext cx="3821252" cy="3754874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“Going on a picnic” Story Bank</a:t>
            </a:r>
          </a:p>
          <a:p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Locations 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le </a:t>
            </a:r>
            <a:r>
              <a:rPr lang="en-GB" sz="1400" b="1" dirty="0" err="1">
                <a:latin typeface="Century Gothic" panose="020B0502020202020204" pitchFamily="34" charset="0"/>
              </a:rPr>
              <a:t>pré</a:t>
            </a:r>
            <a:r>
              <a:rPr lang="en-GB" sz="1400" b="1" dirty="0">
                <a:latin typeface="Century Gothic" panose="020B0502020202020204" pitchFamily="34" charset="0"/>
              </a:rPr>
              <a:t> - </a:t>
            </a:r>
            <a:r>
              <a:rPr lang="en-GB" sz="1400" dirty="0">
                <a:latin typeface="Century Gothic" panose="020B0502020202020204" pitchFamily="34" charset="0"/>
              </a:rPr>
              <a:t>the field	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la rivière – </a:t>
            </a:r>
            <a:r>
              <a:rPr lang="en-GB" sz="1400" dirty="0">
                <a:latin typeface="Century Gothic" panose="020B0502020202020204" pitchFamily="34" charset="0"/>
              </a:rPr>
              <a:t>the river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la </a:t>
            </a:r>
            <a:r>
              <a:rPr lang="en-GB" sz="1400" b="1" dirty="0" err="1">
                <a:latin typeface="Century Gothic" panose="020B0502020202020204" pitchFamily="34" charset="0"/>
              </a:rPr>
              <a:t>montagne</a:t>
            </a:r>
            <a:r>
              <a:rPr lang="en-GB" sz="1400" b="1" dirty="0">
                <a:latin typeface="Century Gothic" panose="020B0502020202020204" pitchFamily="34" charset="0"/>
              </a:rPr>
              <a:t> – </a:t>
            </a:r>
            <a:r>
              <a:rPr lang="en-GB" sz="1400" dirty="0">
                <a:latin typeface="Century Gothic" panose="020B0502020202020204" pitchFamily="34" charset="0"/>
              </a:rPr>
              <a:t>the </a:t>
            </a:r>
            <a:r>
              <a:rPr lang="en-GB" sz="1400" dirty="0" err="1">
                <a:latin typeface="Century Gothic" panose="020B0502020202020204" pitchFamily="34" charset="0"/>
              </a:rPr>
              <a:t>montain</a:t>
            </a:r>
            <a:endParaRPr lang="en-GB" sz="1400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le sable – </a:t>
            </a:r>
            <a:r>
              <a:rPr lang="en-GB" sz="1400" dirty="0">
                <a:latin typeface="Century Gothic" panose="020B0502020202020204" pitchFamily="34" charset="0"/>
              </a:rPr>
              <a:t>the sand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la plage – </a:t>
            </a:r>
            <a:r>
              <a:rPr lang="en-GB" sz="1400" dirty="0">
                <a:latin typeface="Century Gothic" panose="020B0502020202020204" pitchFamily="34" charset="0"/>
              </a:rPr>
              <a:t>the beach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le </a:t>
            </a:r>
            <a:r>
              <a:rPr lang="en-GB" sz="1400" b="1" dirty="0" err="1">
                <a:latin typeface="Century Gothic" panose="020B0502020202020204" pitchFamily="34" charset="0"/>
              </a:rPr>
              <a:t>désert</a:t>
            </a:r>
            <a:r>
              <a:rPr lang="en-GB" sz="1400" b="1" dirty="0">
                <a:latin typeface="Century Gothic" panose="020B0502020202020204" pitchFamily="34" charset="0"/>
              </a:rPr>
              <a:t> – </a:t>
            </a:r>
            <a:r>
              <a:rPr lang="en-GB" sz="1400" dirty="0">
                <a:latin typeface="Century Gothic" panose="020B0502020202020204" pitchFamily="34" charset="0"/>
              </a:rPr>
              <a:t>the desert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la </a:t>
            </a:r>
            <a:r>
              <a:rPr lang="en-GB" sz="1400" b="1" dirty="0" err="1">
                <a:latin typeface="Century Gothic" panose="020B0502020202020204" pitchFamily="34" charset="0"/>
              </a:rPr>
              <a:t>forêt</a:t>
            </a:r>
            <a:r>
              <a:rPr lang="en-GB" sz="1400" b="1" dirty="0">
                <a:latin typeface="Century Gothic" panose="020B0502020202020204" pitchFamily="34" charset="0"/>
              </a:rPr>
              <a:t> – </a:t>
            </a:r>
            <a:r>
              <a:rPr lang="en-GB" sz="1400" dirty="0">
                <a:latin typeface="Century Gothic" panose="020B0502020202020204" pitchFamily="34" charset="0"/>
              </a:rPr>
              <a:t>the forest </a:t>
            </a:r>
          </a:p>
          <a:p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À travers - </a:t>
            </a:r>
            <a:r>
              <a:rPr lang="en-GB" sz="1400" dirty="0">
                <a:latin typeface="Century Gothic" panose="020B0502020202020204" pitchFamily="34" charset="0"/>
              </a:rPr>
              <a:t>Through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En passant – </a:t>
            </a:r>
            <a:r>
              <a:rPr lang="en-GB" sz="1400" dirty="0">
                <a:latin typeface="Century Gothic" panose="020B0502020202020204" pitchFamily="34" charset="0"/>
              </a:rPr>
              <a:t>Crossing 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En haut – </a:t>
            </a:r>
            <a:r>
              <a:rPr lang="en-GB" sz="1400" dirty="0">
                <a:latin typeface="Century Gothic" panose="020B0502020202020204" pitchFamily="34" charset="0"/>
              </a:rPr>
              <a:t>up 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En bas - </a:t>
            </a:r>
            <a:r>
              <a:rPr lang="en-GB" sz="1400" dirty="0">
                <a:latin typeface="Century Gothic" panose="020B0502020202020204" pitchFamily="34" charset="0"/>
              </a:rPr>
              <a:t>down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Sur – </a:t>
            </a:r>
            <a:r>
              <a:rPr lang="en-GB" sz="1400" dirty="0">
                <a:latin typeface="Century Gothic" panose="020B0502020202020204" pitchFamily="34" charset="0"/>
              </a:rPr>
              <a:t>on 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À – </a:t>
            </a:r>
            <a:r>
              <a:rPr lang="en-GB" sz="1400" dirty="0">
                <a:latin typeface="Century Gothic" panose="020B0502020202020204" pitchFamily="34" charset="0"/>
              </a:rPr>
              <a:t>To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EE8C77-9B06-A74F-25E5-53DCC731E5D4}"/>
              </a:ext>
            </a:extLst>
          </p:cNvPr>
          <p:cNvSpPr txBox="1"/>
          <p:nvPr/>
        </p:nvSpPr>
        <p:spPr>
          <a:xfrm>
            <a:off x="8580030" y="2778571"/>
            <a:ext cx="3258034" cy="1600438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Grammar</a:t>
            </a:r>
          </a:p>
          <a:p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dirty="0">
                <a:latin typeface="Century Gothic" panose="020B0502020202020204" pitchFamily="34" charset="0"/>
              </a:rPr>
              <a:t>In French, colours come </a:t>
            </a:r>
            <a:r>
              <a:rPr lang="en-GB" sz="1400" b="1" dirty="0">
                <a:latin typeface="Century Gothic" panose="020B0502020202020204" pitchFamily="34" charset="0"/>
              </a:rPr>
              <a:t>after</a:t>
            </a:r>
            <a:r>
              <a:rPr lang="en-GB" sz="1400" dirty="0">
                <a:latin typeface="Century Gothic" panose="020B0502020202020204" pitchFamily="34" charset="0"/>
              </a:rPr>
              <a:t> the noun they describe, not before like in English. For example, you say “</a:t>
            </a:r>
            <a:r>
              <a:rPr lang="en-GB" sz="1400" b="1">
                <a:latin typeface="Century Gothic" panose="020B0502020202020204" pitchFamily="34" charset="0"/>
              </a:rPr>
              <a:t>la rivière </a:t>
            </a:r>
            <a:r>
              <a:rPr lang="en-GB" sz="1400" b="1" dirty="0" err="1">
                <a:latin typeface="Century Gothic" panose="020B0502020202020204" pitchFamily="34" charset="0"/>
              </a:rPr>
              <a:t>bleue</a:t>
            </a:r>
            <a:r>
              <a:rPr lang="en-GB" sz="1400" dirty="0">
                <a:latin typeface="Century Gothic" panose="020B0502020202020204" pitchFamily="34" charset="0"/>
              </a:rPr>
              <a:t>" (“the river blue”), not “the blue river ."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639BF0-FA89-590B-5AD9-C0CDA2AED5FA}"/>
              </a:ext>
            </a:extLst>
          </p:cNvPr>
          <p:cNvSpPr txBox="1"/>
          <p:nvPr/>
        </p:nvSpPr>
        <p:spPr>
          <a:xfrm>
            <a:off x="699664" y="5251336"/>
            <a:ext cx="3821253" cy="1169551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Question and answer bank</a:t>
            </a:r>
          </a:p>
          <a:p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b="1" dirty="0" err="1">
                <a:latin typeface="Century Gothic" panose="020B0502020202020204" pitchFamily="34" charset="0"/>
              </a:rPr>
              <a:t>Où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habites-tu</a:t>
            </a:r>
            <a:r>
              <a:rPr lang="en-GB" sz="1400" b="1" dirty="0">
                <a:latin typeface="Century Gothic" panose="020B0502020202020204" pitchFamily="34" charset="0"/>
              </a:rPr>
              <a:t>? – </a:t>
            </a:r>
            <a:r>
              <a:rPr lang="en-GB" sz="1400" dirty="0">
                <a:latin typeface="Century Gothic" panose="020B0502020202020204" pitchFamily="34" charset="0"/>
              </a:rPr>
              <a:t>Where do you live?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J’habite</a:t>
            </a:r>
            <a:r>
              <a:rPr lang="en-GB" sz="1400" b="1" dirty="0">
                <a:latin typeface="Century Gothic" panose="020B0502020202020204" pitchFamily="34" charset="0"/>
              </a:rPr>
              <a:t> à … – </a:t>
            </a:r>
            <a:r>
              <a:rPr lang="en-GB" sz="1400" dirty="0">
                <a:latin typeface="Century Gothic" panose="020B0502020202020204" pitchFamily="34" charset="0"/>
              </a:rPr>
              <a:t>I live in…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1760802-1900-EA87-1211-9F08B3FC1B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>
            <a:alphaModFix amt="0"/>
          </a:blip>
          <a:stretch>
            <a:fillRect/>
          </a:stretch>
        </p:blipFill>
        <p:spPr>
          <a:xfrm>
            <a:off x="3302338" y="1625584"/>
            <a:ext cx="1366856" cy="1366856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1C0BE21-9BF7-FE65-480A-29120CE46DD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>
            <a:alphaModFix amt="0"/>
          </a:blip>
          <a:stretch>
            <a:fillRect/>
          </a:stretch>
        </p:blipFill>
        <p:spPr>
          <a:xfrm>
            <a:off x="3197614" y="3316967"/>
            <a:ext cx="1366856" cy="1366856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499216F-BA0E-5984-AA71-64F181FFF49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>
            <a:alphaModFix amt="0"/>
          </a:blip>
          <a:stretch>
            <a:fillRect/>
          </a:stretch>
        </p:blipFill>
        <p:spPr>
          <a:xfrm>
            <a:off x="3618121" y="4741840"/>
            <a:ext cx="1366856" cy="1366856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BD56134-84F2-310E-C904-5248F05A8A4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>
            <a:alphaModFix amt="0"/>
          </a:blip>
          <a:stretch>
            <a:fillRect/>
          </a:stretch>
        </p:blipFill>
        <p:spPr>
          <a:xfrm>
            <a:off x="7153200" y="2283562"/>
            <a:ext cx="1366856" cy="1366856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8CD3421-225E-9CFB-E68A-EBD4D1CA45A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>
            <a:alphaModFix amt="0"/>
          </a:blip>
          <a:stretch>
            <a:fillRect/>
          </a:stretch>
        </p:blipFill>
        <p:spPr>
          <a:xfrm>
            <a:off x="10808908" y="3871835"/>
            <a:ext cx="1366856" cy="136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2905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1968</TotalTime>
  <Words>259</Words>
  <Application>Microsoft Office PowerPoint</Application>
  <PresentationFormat>Widescreen</PresentationFormat>
  <Paragraphs>54</Paragraphs>
  <Slides>1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</dc:creator>
  <cp:lastModifiedBy>Sanderson, Lynn</cp:lastModifiedBy>
  <cp:revision>53</cp:revision>
  <cp:lastPrinted>2019-12-01T14:04:10Z</cp:lastPrinted>
  <dcterms:created xsi:type="dcterms:W3CDTF">2019-08-20T09:39:52Z</dcterms:created>
  <dcterms:modified xsi:type="dcterms:W3CDTF">2025-09-24T15:14:59Z</dcterms:modified>
</cp:coreProperties>
</file>